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339" r:id="rId2"/>
    <p:sldId id="724" r:id="rId3"/>
    <p:sldId id="734" r:id="rId4"/>
    <p:sldId id="726" r:id="rId5"/>
    <p:sldId id="725" r:id="rId6"/>
    <p:sldId id="727" r:id="rId7"/>
    <p:sldId id="729" r:id="rId8"/>
    <p:sldId id="731" r:id="rId9"/>
    <p:sldId id="722" r:id="rId10"/>
    <p:sldId id="340" r:id="rId11"/>
    <p:sldId id="299" r:id="rId12"/>
    <p:sldId id="269" r:id="rId13"/>
    <p:sldId id="301" r:id="rId14"/>
    <p:sldId id="302" r:id="rId15"/>
    <p:sldId id="264" r:id="rId16"/>
    <p:sldId id="268" r:id="rId17"/>
    <p:sldId id="293" r:id="rId18"/>
    <p:sldId id="266" r:id="rId19"/>
    <p:sldId id="303" r:id="rId20"/>
    <p:sldId id="267" r:id="rId21"/>
    <p:sldId id="304" r:id="rId22"/>
    <p:sldId id="305" r:id="rId23"/>
    <p:sldId id="306" r:id="rId24"/>
    <p:sldId id="308" r:id="rId25"/>
    <p:sldId id="319" r:id="rId26"/>
    <p:sldId id="320" r:id="rId27"/>
    <p:sldId id="321" r:id="rId28"/>
    <p:sldId id="309" r:id="rId29"/>
    <p:sldId id="310" r:id="rId30"/>
    <p:sldId id="322" r:id="rId31"/>
    <p:sldId id="311" r:id="rId32"/>
    <p:sldId id="323" r:id="rId33"/>
    <p:sldId id="312" r:id="rId34"/>
    <p:sldId id="324" r:id="rId35"/>
    <p:sldId id="313" r:id="rId36"/>
    <p:sldId id="314" r:id="rId37"/>
    <p:sldId id="315" r:id="rId38"/>
    <p:sldId id="316" r:id="rId39"/>
    <p:sldId id="325" r:id="rId40"/>
    <p:sldId id="326" r:id="rId41"/>
    <p:sldId id="317" r:id="rId42"/>
    <p:sldId id="327" r:id="rId43"/>
    <p:sldId id="328" r:id="rId44"/>
    <p:sldId id="329" r:id="rId45"/>
    <p:sldId id="330" r:id="rId46"/>
    <p:sldId id="333" r:id="rId47"/>
    <p:sldId id="334" r:id="rId48"/>
    <p:sldId id="341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13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14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2B05AF-9AF7-436F-833D-2AECAC7ABFCA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582D9F-7F34-4406-A248-6EF10D132F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920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5D9E7-3604-6841-8574-A7FD757A728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5124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5D9E7-3604-6841-8574-A7FD757A728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1514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5D9E7-3604-6841-8574-A7FD757A728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0373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5D9E7-3604-6841-8574-A7FD757A728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4932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5D9E7-3604-6841-8574-A7FD757A728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6025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5D9E7-3604-6841-8574-A7FD757A728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0150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5D9E7-3604-6841-8574-A7FD757A728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9661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5D9E7-3604-6841-8574-A7FD757A728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423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60AB5-CA66-0D07-2567-FC49EB6BF0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D55DE7-6844-E7D7-A699-33EEF14927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8E19D0-8525-75AC-1C9F-1FFF9C208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D0FF8-DAC5-43F7-9146-D2D2FF361C65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7140AF-ABC0-4E5C-9310-B57A80A9D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065F83-B5F1-5748-5983-1F1863B6F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003D8-DED8-4FD9-85C7-96A35C0E9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837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E70DB-35E4-80C2-1154-18B9751EB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C0E237-EBA9-9892-363F-C776ED7567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7BC88B-04FE-FCE2-FA13-CF99ABF06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D0FF8-DAC5-43F7-9146-D2D2FF361C65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AC9A1E-6E4D-C344-A85A-C11CADCBE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CB0C80-A20E-2B4B-3346-31BBD5460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003D8-DED8-4FD9-85C7-96A35C0E9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449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D71FB6-688C-77F5-49EB-5BE6D863BA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2D16AF-53CC-6E3B-04A7-17B9536E43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DE4BA-11DF-6C8D-6C6E-8D613D698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D0FF8-DAC5-43F7-9146-D2D2FF361C65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282827-5298-5635-5B7F-D01A27D0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14FDE9-5080-FF65-A9CD-0AE2A269F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003D8-DED8-4FD9-85C7-96A35C0E9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79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29273-3062-02CE-1433-D5069CC9E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698605-51BD-AA18-F327-2C27F24EB4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2D34C0-FC27-6D54-1451-135E9771F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D0FF8-DAC5-43F7-9146-D2D2FF361C65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6F5E41-A52B-887F-D153-24F59871F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B95500-CD48-C302-2202-BC30172FC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003D8-DED8-4FD9-85C7-96A35C0E9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514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70B3D-4AA3-4868-8087-7CA72E9C0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CDA581-8709-D043-6CEA-1877D02DCD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73F701-B7C5-D3AB-8D4C-D36ACD169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D0FF8-DAC5-43F7-9146-D2D2FF361C65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0FD2E2-C48A-4EBD-75F0-6C8AF72C8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06A037-BCF9-C6CF-AEEF-E8F2EF58A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003D8-DED8-4FD9-85C7-96A35C0E9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127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1611C-579B-EFA9-C5D6-7F48321B0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8184FA-C4E4-C03D-3D16-492C3A60E2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A68666-C19E-D8D3-DFF1-10DC3C243D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C65A04-BCE3-BD16-4B74-F418EFF52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D0FF8-DAC5-43F7-9146-D2D2FF361C65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B1F831-3699-9E62-CF0B-BF356B6C9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746F82-9CD4-DC82-6CE9-E5AB69A09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003D8-DED8-4FD9-85C7-96A35C0E9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075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979FD-1FA4-6C8C-CC7C-FC317BE17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ED8B06-FF96-3FDD-AD81-4829C65CB7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A2573F-6E55-2BB9-C0E6-37A846DB77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C34F31-9D5B-E020-0EAC-79FE9162AD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27DE3E-D07B-0CCE-E89C-B256E20EC6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B1DB98-2ED9-1F1A-C7A1-1688D73C6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D0FF8-DAC5-43F7-9146-D2D2FF361C65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7B02F6-8DDC-E69B-1412-D04245FE9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9296BF-A529-5D1F-3A74-A9BDBF9B0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003D8-DED8-4FD9-85C7-96A35C0E9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686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A9282-0275-9F91-AFF0-EDAA552CA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43EB80-8823-32ED-AF1E-6D2BA2F7D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D0FF8-DAC5-43F7-9146-D2D2FF361C65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F46265-3747-51B0-0B94-C454788F6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DC0620-2B20-7F95-FF02-985929A2B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003D8-DED8-4FD9-85C7-96A35C0E9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845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DE00D5-B76D-9C50-BDC0-52C6B3970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D0FF8-DAC5-43F7-9146-D2D2FF361C65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0527DE-3663-78D8-862B-F640C660A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9622FB-8EA0-EA51-F87B-D68A7F5FC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003D8-DED8-4FD9-85C7-96A35C0E9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57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FB94D-ED60-91FC-3DE0-99F2C79F1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557848-5FFE-F22D-9801-0D64EEFBF1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863A41-C1DC-1582-76EB-EB8BD7BD9B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BCDB2D-DE5B-386A-548E-DA81F16F0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D0FF8-DAC5-43F7-9146-D2D2FF361C65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E5E44F-C97C-3EC6-67A0-377D81A6D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447357-E253-5509-95FE-4FABD5B7A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003D8-DED8-4FD9-85C7-96A35C0E9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69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51624-1657-CCA7-564A-3FB89ECAC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B706F2-BCB3-0E90-54BF-3B3951617D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AC2A07-F587-209D-A293-9621F08102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CA1438-B3ED-CFCE-3E7E-F81A7B0FC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D0FF8-DAC5-43F7-9146-D2D2FF361C65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E68012-DEF0-0051-5C06-1CBA45813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D3CE93-DFE8-F3D2-C586-90E04B06D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003D8-DED8-4FD9-85C7-96A35C0E9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147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CF4BFC-8CA0-BDD3-EC3B-EF78989B7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6D48A-6979-0891-EBD8-3C1FF05CAF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8AB41-FE53-FD74-7C3A-3DFB085843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1D0FF8-DAC5-43F7-9146-D2D2FF361C65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9775DC-599F-97E3-7F60-C417FBB9C4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17B37C-955D-0176-0DEC-6CB18C73EC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3003D8-DED8-4FD9-85C7-96A35C0E9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580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rpubs.com/drkblake/1007551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socviz.co/" TargetMode="External"/><Relationship Id="rId5" Type="http://schemas.openxmlformats.org/officeDocument/2006/relationships/hyperlink" Target="https://r4ds.had.co.nz/" TargetMode="External"/><Relationship Id="rId4" Type="http://schemas.openxmlformats.org/officeDocument/2006/relationships/hyperlink" Target="https://learningstatisticswithr.com/book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6AFB0D-749B-ECFB-05F2-E05BC149D5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18AE5F-DF68-D403-5AE1-177FF48DD3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2627" y="2955679"/>
            <a:ext cx="7325131" cy="381276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97DCF7-8CB3-B592-88D8-E8E0EA201338}"/>
              </a:ext>
            </a:extLst>
          </p:cNvPr>
          <p:cNvSpPr txBox="1"/>
          <p:nvPr/>
        </p:nvSpPr>
        <p:spPr>
          <a:xfrm>
            <a:off x="65988" y="79351"/>
            <a:ext cx="1166473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/>
              <a:t>Part 1</a:t>
            </a:r>
          </a:p>
        </p:txBody>
      </p:sp>
    </p:spTree>
    <p:extLst>
      <p:ext uri="{BB962C8B-B14F-4D97-AF65-F5344CB8AC3E}">
        <p14:creationId xmlns:p14="http://schemas.microsoft.com/office/powerpoint/2010/main" val="362966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F86D30-3EA2-3B34-B345-62812A85B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4"/>
            <a:ext cx="12192000" cy="68545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67E084-8F8E-9295-9E83-27C2681FDF5B}"/>
              </a:ext>
            </a:extLst>
          </p:cNvPr>
          <p:cNvSpPr txBox="1"/>
          <p:nvPr/>
        </p:nvSpPr>
        <p:spPr>
          <a:xfrm>
            <a:off x="65988" y="79351"/>
            <a:ext cx="1166473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/>
              <a:t>Part 2</a:t>
            </a:r>
          </a:p>
        </p:txBody>
      </p:sp>
    </p:spTree>
    <p:extLst>
      <p:ext uri="{BB962C8B-B14F-4D97-AF65-F5344CB8AC3E}">
        <p14:creationId xmlns:p14="http://schemas.microsoft.com/office/powerpoint/2010/main" val="153015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D66FDE-73EA-C537-10DA-F07E6700C7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84"/>
          <a:stretch/>
        </p:blipFill>
        <p:spPr>
          <a:xfrm>
            <a:off x="-1" y="-1"/>
            <a:ext cx="12191623" cy="68580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573AEA-F3B0-3C4C-B0C0-1F3E02212E1C}"/>
              </a:ext>
            </a:extLst>
          </p:cNvPr>
          <p:cNvSpPr txBox="1"/>
          <p:nvPr/>
        </p:nvSpPr>
        <p:spPr>
          <a:xfrm>
            <a:off x="7484777" y="3767761"/>
            <a:ext cx="4429004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Plunge incentive:</a:t>
            </a:r>
          </a:p>
          <a:p>
            <a:r>
              <a:rPr lang="en-US" sz="3600" dirty="0"/>
              <a:t>Look at what this one script can do for you.</a:t>
            </a:r>
          </a:p>
          <a:p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3BE38C-5D9E-5DA7-2060-DF677B9B651C}"/>
              </a:ext>
            </a:extLst>
          </p:cNvPr>
          <p:cNvSpPr txBox="1"/>
          <p:nvPr/>
        </p:nvSpPr>
        <p:spPr>
          <a:xfrm>
            <a:off x="7614644" y="5514055"/>
            <a:ext cx="4429004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/>
              <a:t>Specify search terms, dates, and sources ...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7DEFD9-40CF-78F8-9E68-66E04BF9CD15}"/>
              </a:ext>
            </a:extLst>
          </p:cNvPr>
          <p:cNvSpPr/>
          <p:nvPr/>
        </p:nvSpPr>
        <p:spPr>
          <a:xfrm>
            <a:off x="72428" y="3114394"/>
            <a:ext cx="5178582" cy="1367074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18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739FB4-6194-5913-593A-9236964E2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23BC0A-AC98-FE9C-2281-6577A0F36579}"/>
              </a:ext>
            </a:extLst>
          </p:cNvPr>
          <p:cNvSpPr txBox="1"/>
          <p:nvPr/>
        </p:nvSpPr>
        <p:spPr>
          <a:xfrm>
            <a:off x="314431" y="4238541"/>
            <a:ext cx="4683081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/>
              <a:t>… and get the URL, pub date &amp; headline for every matching article.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A857E3-BD1E-7EDC-EC72-A557E81B33F4}"/>
              </a:ext>
            </a:extLst>
          </p:cNvPr>
          <p:cNvSpPr/>
          <p:nvPr/>
        </p:nvSpPr>
        <p:spPr>
          <a:xfrm>
            <a:off x="90535" y="543209"/>
            <a:ext cx="7106970" cy="3395047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1435D7-19A3-BCDE-B1A2-1BD6FF2732FB}"/>
              </a:ext>
            </a:extLst>
          </p:cNvPr>
          <p:cNvSpPr txBox="1"/>
          <p:nvPr/>
        </p:nvSpPr>
        <p:spPr>
          <a:xfrm>
            <a:off x="8382580" y="2381073"/>
            <a:ext cx="2698862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/>
              <a:t>In this case, 543 of them.</a:t>
            </a:r>
          </a:p>
          <a:p>
            <a:r>
              <a:rPr lang="en-US" sz="3600" dirty="0"/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CC2B24-2D1C-7932-8AC7-246BE87EBE0B}"/>
              </a:ext>
            </a:extLst>
          </p:cNvPr>
          <p:cNvSpPr/>
          <p:nvPr/>
        </p:nvSpPr>
        <p:spPr>
          <a:xfrm>
            <a:off x="8591737" y="1905007"/>
            <a:ext cx="895135" cy="336485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CFCC53-2483-B06F-B6A5-BDB411D451C9}"/>
              </a:ext>
            </a:extLst>
          </p:cNvPr>
          <p:cNvSpPr txBox="1"/>
          <p:nvPr/>
        </p:nvSpPr>
        <p:spPr>
          <a:xfrm>
            <a:off x="8591737" y="3638376"/>
            <a:ext cx="2698862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/>
              <a:t>In about 4 minutes.</a:t>
            </a:r>
          </a:p>
        </p:txBody>
      </p:sp>
    </p:spTree>
    <p:extLst>
      <p:ext uri="{BB962C8B-B14F-4D97-AF65-F5344CB8AC3E}">
        <p14:creationId xmlns:p14="http://schemas.microsoft.com/office/powerpoint/2010/main" val="39974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1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631778-1333-C99E-97AD-02E5B8C7A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6B9426A-B756-1130-07BC-7E6E2FBB12B1}"/>
              </a:ext>
            </a:extLst>
          </p:cNvPr>
          <p:cNvSpPr/>
          <p:nvPr/>
        </p:nvSpPr>
        <p:spPr>
          <a:xfrm>
            <a:off x="90535" y="543209"/>
            <a:ext cx="7106970" cy="3395047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6BBEA8-9F25-C659-528B-686D1F2363A8}"/>
              </a:ext>
            </a:extLst>
          </p:cNvPr>
          <p:cNvSpPr txBox="1"/>
          <p:nvPr/>
        </p:nvSpPr>
        <p:spPr>
          <a:xfrm>
            <a:off x="314431" y="4238541"/>
            <a:ext cx="4683081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/>
              <a:t>Headlines </a:t>
            </a:r>
            <a:r>
              <a:rPr lang="en-US" sz="3600" dirty="0" err="1"/>
              <a:t>autocoded</a:t>
            </a:r>
            <a:r>
              <a:rPr lang="en-US" sz="3600" dirty="0"/>
              <a:t> for mentions of user-defined topic keywords.</a:t>
            </a:r>
          </a:p>
        </p:txBody>
      </p:sp>
    </p:spTree>
    <p:extLst>
      <p:ext uri="{BB962C8B-B14F-4D97-AF65-F5344CB8AC3E}">
        <p14:creationId xmlns:p14="http://schemas.microsoft.com/office/powerpoint/2010/main" val="229359258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D92F94-0386-4F0D-24C5-85715588C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6C057B-AC39-8275-74E3-C3B3CC44DAAE}"/>
              </a:ext>
            </a:extLst>
          </p:cNvPr>
          <p:cNvSpPr txBox="1"/>
          <p:nvPr/>
        </p:nvSpPr>
        <p:spPr>
          <a:xfrm>
            <a:off x="314431" y="4238541"/>
            <a:ext cx="4683081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/>
              <a:t>A headline word frequency analysis to help identify topics.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A66543-4A16-23C7-E518-75324765699F}"/>
              </a:ext>
            </a:extLst>
          </p:cNvPr>
          <p:cNvSpPr/>
          <p:nvPr/>
        </p:nvSpPr>
        <p:spPr>
          <a:xfrm>
            <a:off x="90535" y="543209"/>
            <a:ext cx="1910281" cy="3395047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29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D92F94-0386-4F0D-24C5-85715588C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394F17-6AAA-8065-604F-E9444B26E15A}"/>
              </a:ext>
            </a:extLst>
          </p:cNvPr>
          <p:cNvSpPr txBox="1"/>
          <p:nvPr/>
        </p:nvSpPr>
        <p:spPr>
          <a:xfrm>
            <a:off x="169574" y="4381878"/>
            <a:ext cx="4683081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/>
              <a:t>A graph showing each topic’s daily volume across the period searched. Plus …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CEA33F-CF6F-454E-C8D0-FD6E5BFAF231}"/>
              </a:ext>
            </a:extLst>
          </p:cNvPr>
          <p:cNvSpPr/>
          <p:nvPr/>
        </p:nvSpPr>
        <p:spPr>
          <a:xfrm>
            <a:off x="7116024" y="3195874"/>
            <a:ext cx="5006566" cy="3585172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9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C3881F-17EA-8FAC-6CBA-596D4EC4D2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1F33DB-0306-51E3-BFC9-F1C11363A72B}"/>
              </a:ext>
            </a:extLst>
          </p:cNvPr>
          <p:cNvSpPr txBox="1"/>
          <p:nvPr/>
        </p:nvSpPr>
        <p:spPr>
          <a:xfrm>
            <a:off x="169574" y="4381878"/>
            <a:ext cx="4683081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/>
              <a:t>… “mouse over” interactivity, and …</a:t>
            </a:r>
          </a:p>
          <a:p>
            <a:endParaRPr lang="en-US" sz="3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943A9F-BB7E-5D2C-0076-6B019FF485AB}"/>
              </a:ext>
            </a:extLst>
          </p:cNvPr>
          <p:cNvSpPr/>
          <p:nvPr/>
        </p:nvSpPr>
        <p:spPr>
          <a:xfrm>
            <a:off x="7116024" y="3195874"/>
            <a:ext cx="5006566" cy="3585172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385F57-7B92-DE1A-0534-E44ADFE41BB6}"/>
              </a:ext>
            </a:extLst>
          </p:cNvPr>
          <p:cNvSpPr/>
          <p:nvPr/>
        </p:nvSpPr>
        <p:spPr>
          <a:xfrm>
            <a:off x="7795034" y="3478420"/>
            <a:ext cx="1575303" cy="3184929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24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1"/>
                            </p:stCondLst>
                            <p:childTnLst>
                              <p:par>
                                <p:cTn id="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E001B0-6A9A-A64A-F516-53BF4883D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404394-0973-0B6F-54A3-CA504F975190}"/>
              </a:ext>
            </a:extLst>
          </p:cNvPr>
          <p:cNvSpPr txBox="1"/>
          <p:nvPr/>
        </p:nvSpPr>
        <p:spPr>
          <a:xfrm>
            <a:off x="169574" y="4381878"/>
            <a:ext cx="4683081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/>
              <a:t>… “mouse over” interactivity, and …</a:t>
            </a:r>
          </a:p>
          <a:p>
            <a:endParaRPr lang="en-US" sz="3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E11932-EC70-D2CA-439C-B7B6C842FE55}"/>
              </a:ext>
            </a:extLst>
          </p:cNvPr>
          <p:cNvSpPr/>
          <p:nvPr/>
        </p:nvSpPr>
        <p:spPr>
          <a:xfrm>
            <a:off x="7116024" y="3195874"/>
            <a:ext cx="5006566" cy="3585172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77238A-8400-322B-ED25-0234F02D54AF}"/>
              </a:ext>
            </a:extLst>
          </p:cNvPr>
          <p:cNvSpPr txBox="1"/>
          <p:nvPr/>
        </p:nvSpPr>
        <p:spPr>
          <a:xfrm>
            <a:off x="466829" y="5711229"/>
            <a:ext cx="4683081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/>
              <a:t>… zoomability.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E64385-69EA-75BD-D84D-6F48CAC3129C}"/>
              </a:ext>
            </a:extLst>
          </p:cNvPr>
          <p:cNvSpPr txBox="1"/>
          <p:nvPr/>
        </p:nvSpPr>
        <p:spPr>
          <a:xfrm>
            <a:off x="6174464" y="2293546"/>
            <a:ext cx="3681740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/>
              <a:t>(And customizable colors.)</a:t>
            </a:r>
          </a:p>
        </p:txBody>
      </p:sp>
    </p:spTree>
    <p:extLst>
      <p:ext uri="{BB962C8B-B14F-4D97-AF65-F5344CB8AC3E}">
        <p14:creationId xmlns:p14="http://schemas.microsoft.com/office/powerpoint/2010/main" val="21055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94355A-2370-9715-35F7-2C3382BC2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11B7E4-4C93-3319-C668-3C02D296FFB4}"/>
              </a:ext>
            </a:extLst>
          </p:cNvPr>
          <p:cNvSpPr txBox="1"/>
          <p:nvPr/>
        </p:nvSpPr>
        <p:spPr>
          <a:xfrm>
            <a:off x="169574" y="4381878"/>
            <a:ext cx="4683081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/>
              <a:t>A graph of the same data, but by week …</a:t>
            </a:r>
          </a:p>
          <a:p>
            <a:endParaRPr lang="en-US" sz="3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83EA08-14A0-1166-63C4-26406E1AF0A0}"/>
              </a:ext>
            </a:extLst>
          </p:cNvPr>
          <p:cNvSpPr/>
          <p:nvPr/>
        </p:nvSpPr>
        <p:spPr>
          <a:xfrm>
            <a:off x="7116024" y="3195874"/>
            <a:ext cx="5006566" cy="3585172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4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414B6A-EDC5-32D8-0A6A-1E0BB6B85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0B0770-4444-5E2B-77C7-828AEDEDD610}"/>
              </a:ext>
            </a:extLst>
          </p:cNvPr>
          <p:cNvSpPr txBox="1"/>
          <p:nvPr/>
        </p:nvSpPr>
        <p:spPr>
          <a:xfrm>
            <a:off x="90535" y="4916032"/>
            <a:ext cx="4683081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/>
              <a:t>… the number of articles captured, by source …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8C4E287-1D1E-989E-D5EF-07917D5C10AE}"/>
              </a:ext>
            </a:extLst>
          </p:cNvPr>
          <p:cNvSpPr/>
          <p:nvPr/>
        </p:nvSpPr>
        <p:spPr>
          <a:xfrm>
            <a:off x="90535" y="597530"/>
            <a:ext cx="2498756" cy="1041147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03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9CE69CE-D18F-B72C-C3E4-8ED561C8EE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3455" y="1479653"/>
            <a:ext cx="4267200" cy="4648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A644D8-3318-71EA-04E0-F076F1ABA232}"/>
              </a:ext>
            </a:extLst>
          </p:cNvPr>
          <p:cNvSpPr txBox="1"/>
          <p:nvPr/>
        </p:nvSpPr>
        <p:spPr>
          <a:xfrm>
            <a:off x="2323475" y="6430780"/>
            <a:ext cx="2908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Reddit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22D04D-C07E-F8EF-BC9D-39289C4F88C4}"/>
              </a:ext>
            </a:extLst>
          </p:cNvPr>
          <p:cNvSpPr txBox="1"/>
          <p:nvPr/>
        </p:nvSpPr>
        <p:spPr>
          <a:xfrm>
            <a:off x="7210268" y="2649591"/>
            <a:ext cx="415227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You don't have to remember every single R command. </a:t>
            </a:r>
          </a:p>
          <a:p>
            <a:endParaRPr lang="en-US" sz="2400" dirty="0"/>
          </a:p>
          <a:p>
            <a:r>
              <a:rPr lang="en-US" sz="2400" dirty="0"/>
              <a:t>Feel free to Google it when you need to!</a:t>
            </a:r>
          </a:p>
        </p:txBody>
      </p:sp>
    </p:spTree>
    <p:extLst>
      <p:ext uri="{BB962C8B-B14F-4D97-AF65-F5344CB8AC3E}">
        <p14:creationId xmlns:p14="http://schemas.microsoft.com/office/powerpoint/2010/main" val="990372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16C912-A7CF-D0FE-F61B-AB99BDB902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2AC1BE-7BCA-FB1C-BE18-09D96372EB3B}"/>
              </a:ext>
            </a:extLst>
          </p:cNvPr>
          <p:cNvSpPr txBox="1"/>
          <p:nvPr/>
        </p:nvSpPr>
        <p:spPr>
          <a:xfrm>
            <a:off x="5350598" y="4572000"/>
            <a:ext cx="6654298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/>
              <a:t>… and the data, exported as a .csv file automatically named after your search terms and date range.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B844F7-C23F-24D7-86F3-417BF6D57DEF}"/>
              </a:ext>
            </a:extLst>
          </p:cNvPr>
          <p:cNvSpPr/>
          <p:nvPr/>
        </p:nvSpPr>
        <p:spPr>
          <a:xfrm>
            <a:off x="7478162" y="4055952"/>
            <a:ext cx="2254313" cy="325926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04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739FB4-6194-5913-593A-9236964E2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23BC0A-AC98-FE9C-2281-6577A0F36579}"/>
              </a:ext>
            </a:extLst>
          </p:cNvPr>
          <p:cNvSpPr txBox="1"/>
          <p:nvPr/>
        </p:nvSpPr>
        <p:spPr>
          <a:xfrm>
            <a:off x="251056" y="447545"/>
            <a:ext cx="4683081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/>
              <a:t>Retrieve data for as many articles as you want, back to 2017 …</a:t>
            </a:r>
          </a:p>
          <a:p>
            <a:endParaRPr lang="en-US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D7CCEF-63BA-00CC-A364-905F4BC5512C}"/>
              </a:ext>
            </a:extLst>
          </p:cNvPr>
          <p:cNvSpPr txBox="1"/>
          <p:nvPr/>
        </p:nvSpPr>
        <p:spPr>
          <a:xfrm>
            <a:off x="430617" y="2274836"/>
            <a:ext cx="4683081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/>
              <a:t>… about any topic you can devise search terms for …</a:t>
            </a:r>
          </a:p>
          <a:p>
            <a:endParaRPr lang="en-US" sz="3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AA8488-AD00-D716-7A0C-869F31F7CF49}"/>
              </a:ext>
            </a:extLst>
          </p:cNvPr>
          <p:cNvSpPr txBox="1"/>
          <p:nvPr/>
        </p:nvSpPr>
        <p:spPr>
          <a:xfrm>
            <a:off x="251056" y="4102128"/>
            <a:ext cx="4683081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/>
              <a:t>… published in any indexed source, regardless of country or language 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2EC819-5872-E708-719A-4247B00DBE83}"/>
              </a:ext>
            </a:extLst>
          </p:cNvPr>
          <p:cNvSpPr txBox="1"/>
          <p:nvPr/>
        </p:nvSpPr>
        <p:spPr>
          <a:xfrm>
            <a:off x="2951430" y="5929419"/>
            <a:ext cx="216226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/>
              <a:t>… for free.</a:t>
            </a:r>
          </a:p>
        </p:txBody>
      </p:sp>
    </p:spTree>
    <p:extLst>
      <p:ext uri="{BB962C8B-B14F-4D97-AF65-F5344CB8AC3E}">
        <p14:creationId xmlns:p14="http://schemas.microsoft.com/office/powerpoint/2010/main" val="308451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739FB4-6194-5913-593A-9236964E2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23BC0A-AC98-FE9C-2281-6577A0F36579}"/>
              </a:ext>
            </a:extLst>
          </p:cNvPr>
          <p:cNvSpPr txBox="1"/>
          <p:nvPr/>
        </p:nvSpPr>
        <p:spPr>
          <a:xfrm>
            <a:off x="251056" y="447545"/>
            <a:ext cx="4683081" cy="28623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/>
              <a:t>Data come from </a:t>
            </a:r>
            <a:r>
              <a:rPr lang="en-US" sz="3600" b="1" dirty="0">
                <a:solidFill>
                  <a:srgbClr val="0070C0"/>
                </a:solidFill>
              </a:rPr>
              <a:t>GDELT</a:t>
            </a:r>
            <a:r>
              <a:rPr lang="en-US" sz="3600" dirty="0"/>
              <a:t>, the </a:t>
            </a:r>
            <a:r>
              <a:rPr lang="en-US" sz="3600" b="1" dirty="0">
                <a:solidFill>
                  <a:srgbClr val="0070C0"/>
                </a:solidFill>
              </a:rPr>
              <a:t>G</a:t>
            </a:r>
            <a:r>
              <a:rPr lang="en-US" sz="3600" dirty="0"/>
              <a:t>lobal </a:t>
            </a:r>
            <a:r>
              <a:rPr lang="en-US" sz="3600" b="1" dirty="0">
                <a:solidFill>
                  <a:srgbClr val="0070C0"/>
                </a:solidFill>
              </a:rPr>
              <a:t>D</a:t>
            </a:r>
            <a:r>
              <a:rPr lang="en-US" sz="3600" dirty="0"/>
              <a:t>atabase of </a:t>
            </a:r>
            <a:r>
              <a:rPr lang="en-US" sz="3600" b="1" dirty="0">
                <a:solidFill>
                  <a:srgbClr val="0070C0"/>
                </a:solidFill>
              </a:rPr>
              <a:t>E</a:t>
            </a:r>
            <a:r>
              <a:rPr lang="en-US" sz="3600" dirty="0"/>
              <a:t>vents, </a:t>
            </a:r>
            <a:r>
              <a:rPr lang="en-US" sz="3600" b="1" dirty="0">
                <a:solidFill>
                  <a:srgbClr val="0070C0"/>
                </a:solidFill>
              </a:rPr>
              <a:t>L</a:t>
            </a:r>
            <a:r>
              <a:rPr lang="en-US" sz="3600" dirty="0"/>
              <a:t>anguage and </a:t>
            </a:r>
            <a:r>
              <a:rPr lang="en-US" sz="3600" b="1" dirty="0">
                <a:solidFill>
                  <a:srgbClr val="0070C0"/>
                </a:solidFill>
              </a:rPr>
              <a:t>T</a:t>
            </a:r>
            <a:r>
              <a:rPr lang="en-US" sz="3600" dirty="0"/>
              <a:t>one. </a:t>
            </a:r>
          </a:p>
          <a:p>
            <a:endParaRPr lang="en-US" sz="3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25A60B-8E12-AB13-F5CA-A5D540AC2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56" y="2710915"/>
            <a:ext cx="4683081" cy="7234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63557D-3100-5903-7F77-7BD794A73B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138" y="3309867"/>
            <a:ext cx="7414788" cy="339844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B571380-8BE7-2509-A4A5-17F03BB8BAB3}"/>
              </a:ext>
            </a:extLst>
          </p:cNvPr>
          <p:cNvSpPr txBox="1"/>
          <p:nvPr/>
        </p:nvSpPr>
        <p:spPr>
          <a:xfrm>
            <a:off x="5435385" y="2551837"/>
            <a:ext cx="4683081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/>
              <a:t>Google Scholar lists about 385 articles citing GDELT in the last year.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792363-FBD5-A679-BD5A-5FF1A0B1B360}"/>
              </a:ext>
            </a:extLst>
          </p:cNvPr>
          <p:cNvSpPr/>
          <p:nvPr/>
        </p:nvSpPr>
        <p:spPr>
          <a:xfrm>
            <a:off x="1285592" y="3741971"/>
            <a:ext cx="1367073" cy="325926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96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01"/>
                            </p:stCondLst>
                            <p:childTnLst>
                              <p:par>
                                <p:cTn id="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739FB4-6194-5913-593A-9236964E2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1B65D4-0118-8442-7E9E-E7BCE1C4F3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2733"/>
          <a:stretch/>
        </p:blipFill>
        <p:spPr>
          <a:xfrm>
            <a:off x="209002" y="944439"/>
            <a:ext cx="3360626" cy="458262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421436-F90B-DF72-85B9-8EAA979AF0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103" b="52062"/>
          <a:stretch/>
        </p:blipFill>
        <p:spPr>
          <a:xfrm>
            <a:off x="393221" y="2244816"/>
            <a:ext cx="3360626" cy="350159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18F133-AB16-BE2B-28AA-3142730C41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7938" b="24236"/>
          <a:stretch/>
        </p:blipFill>
        <p:spPr>
          <a:xfrm>
            <a:off x="850902" y="1333155"/>
            <a:ext cx="3360626" cy="467662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B52F2F-58A4-98D7-98C2-2BC865A866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764"/>
          <a:stretch/>
        </p:blipFill>
        <p:spPr>
          <a:xfrm>
            <a:off x="1296742" y="2365336"/>
            <a:ext cx="3360626" cy="407338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B571380-8BE7-2509-A4A5-17F03BB8BAB3}"/>
              </a:ext>
            </a:extLst>
          </p:cNvPr>
          <p:cNvSpPr txBox="1"/>
          <p:nvPr/>
        </p:nvSpPr>
        <p:spPr>
          <a:xfrm>
            <a:off x="3061001" y="1596814"/>
            <a:ext cx="4683081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/>
              <a:t>The script has 247 lines of R code.</a:t>
            </a:r>
          </a:p>
          <a:p>
            <a:endParaRPr lang="en-US" sz="3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126EBC-31DD-D3E5-7099-073D80AB0237}"/>
              </a:ext>
            </a:extLst>
          </p:cNvPr>
          <p:cNvSpPr txBox="1"/>
          <p:nvPr/>
        </p:nvSpPr>
        <p:spPr>
          <a:xfrm>
            <a:off x="3295762" y="2794475"/>
            <a:ext cx="4683081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/>
              <a:t>But you can start using it today if you can learn how to tweak fewer than a dozen of them.</a:t>
            </a:r>
          </a:p>
        </p:txBody>
      </p:sp>
    </p:spTree>
    <p:extLst>
      <p:ext uri="{BB962C8B-B14F-4D97-AF65-F5344CB8AC3E}">
        <p14:creationId xmlns:p14="http://schemas.microsoft.com/office/powerpoint/2010/main" val="396787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601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0F2DB1-6F67-B492-4BE5-9FE16454F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1F59CDD-57E9-3EE6-29B8-7D1B9EB26EA4}"/>
              </a:ext>
            </a:extLst>
          </p:cNvPr>
          <p:cNvSpPr/>
          <p:nvPr/>
        </p:nvSpPr>
        <p:spPr>
          <a:xfrm>
            <a:off x="606583" y="809541"/>
            <a:ext cx="4997513" cy="1200328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3361F1-7F51-88DE-22AF-0D50B94DAB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020" y="560793"/>
            <a:ext cx="8945778" cy="169782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3FBBDA-E15F-34C5-E432-9E26F4AAC219}"/>
              </a:ext>
            </a:extLst>
          </p:cNvPr>
          <p:cNvSpPr txBox="1"/>
          <p:nvPr/>
        </p:nvSpPr>
        <p:spPr>
          <a:xfrm>
            <a:off x="276019" y="2353456"/>
            <a:ext cx="8945777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/>
              <a:t>The “query” line is where you specify your search terms.</a:t>
            </a:r>
          </a:p>
          <a:p>
            <a:endParaRPr lang="en-US" sz="36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A4DECE1-1C35-5D1F-4ABA-CC9182896A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784" y="3648624"/>
            <a:ext cx="11884432" cy="245826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578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601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BF5EA66-CCF6-EE0F-1129-D42ACF3EF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78" y="92798"/>
            <a:ext cx="5880105" cy="667240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B8F4B6A-2643-58CE-D5E8-8AF02876EF58}"/>
              </a:ext>
            </a:extLst>
          </p:cNvPr>
          <p:cNvSpPr txBox="1"/>
          <p:nvPr/>
        </p:nvSpPr>
        <p:spPr>
          <a:xfrm>
            <a:off x="4799846" y="434129"/>
            <a:ext cx="7183258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/>
              <a:t>Incidentally, all hints I’ll go over are covered in the script’s companion web page.</a:t>
            </a:r>
          </a:p>
          <a:p>
            <a:endParaRPr lang="en-US" sz="36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5054FCA-609D-459E-663E-5ECE688EE2BA}"/>
              </a:ext>
            </a:extLst>
          </p:cNvPr>
          <p:cNvSpPr/>
          <p:nvPr/>
        </p:nvSpPr>
        <p:spPr>
          <a:xfrm>
            <a:off x="162962" y="4422592"/>
            <a:ext cx="5748951" cy="2186438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3A256E-CD3B-F052-D632-34F6760AEDE1}"/>
              </a:ext>
            </a:extLst>
          </p:cNvPr>
          <p:cNvSpPr txBox="1"/>
          <p:nvPr/>
        </p:nvSpPr>
        <p:spPr>
          <a:xfrm>
            <a:off x="4582562" y="2293489"/>
            <a:ext cx="7183258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/>
              <a:t>See:</a:t>
            </a:r>
          </a:p>
          <a:p>
            <a:r>
              <a:rPr lang="en-US" sz="3600" dirty="0">
                <a:hlinkClick r:id="rId3"/>
              </a:rPr>
              <a:t>https://rpubs.com/drkblake/1007551</a:t>
            </a:r>
            <a:endParaRPr lang="en-US" sz="3600" dirty="0"/>
          </a:p>
          <a:p>
            <a:r>
              <a:rPr lang="en-US" sz="3600" dirty="0"/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F0075C-B626-EF0B-9816-0922F3E74934}"/>
              </a:ext>
            </a:extLst>
          </p:cNvPr>
          <p:cNvSpPr txBox="1"/>
          <p:nvPr/>
        </p:nvSpPr>
        <p:spPr>
          <a:xfrm>
            <a:off x="4799846" y="3680213"/>
            <a:ext cx="7183258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/>
              <a:t>Also there: A full copy of the script.</a:t>
            </a:r>
          </a:p>
          <a:p>
            <a:r>
              <a:rPr lang="en-US" sz="3600" dirty="0"/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1BC8A5-FF3E-8F69-F2B2-7686AD6E3051}"/>
              </a:ext>
            </a:extLst>
          </p:cNvPr>
          <p:cNvSpPr txBox="1"/>
          <p:nvPr/>
        </p:nvSpPr>
        <p:spPr>
          <a:xfrm>
            <a:off x="4582562" y="4544456"/>
            <a:ext cx="7183258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/>
              <a:t>You can have a copy of this PowerPoint, too.</a:t>
            </a:r>
          </a:p>
        </p:txBody>
      </p:sp>
    </p:spTree>
    <p:extLst>
      <p:ext uri="{BB962C8B-B14F-4D97-AF65-F5344CB8AC3E}">
        <p14:creationId xmlns:p14="http://schemas.microsoft.com/office/powerpoint/2010/main" val="244968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1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802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303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3" grpId="0" animBg="1"/>
      <p:bldP spid="15" grpId="0" animBg="1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0F2DB1-6F67-B492-4BE5-9FE16454F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1F59CDD-57E9-3EE6-29B8-7D1B9EB26EA4}"/>
              </a:ext>
            </a:extLst>
          </p:cNvPr>
          <p:cNvSpPr/>
          <p:nvPr/>
        </p:nvSpPr>
        <p:spPr>
          <a:xfrm>
            <a:off x="606583" y="809541"/>
            <a:ext cx="4997513" cy="1200328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3361F1-7F51-88DE-22AF-0D50B94DAB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020" y="560793"/>
            <a:ext cx="8945778" cy="169782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3FBBDA-E15F-34C5-E432-9E26F4AAC219}"/>
              </a:ext>
            </a:extLst>
          </p:cNvPr>
          <p:cNvSpPr txBox="1"/>
          <p:nvPr/>
        </p:nvSpPr>
        <p:spPr>
          <a:xfrm>
            <a:off x="276019" y="2353456"/>
            <a:ext cx="8945777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/>
              <a:t>Specify a “</a:t>
            </a:r>
            <a:r>
              <a:rPr lang="en-US" sz="3600" dirty="0" err="1"/>
              <a:t>startdate</a:t>
            </a:r>
            <a:r>
              <a:rPr lang="en-US" sz="3600" dirty="0"/>
              <a:t>” for your search in YYYYMMDD format.</a:t>
            </a:r>
          </a:p>
          <a:p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79B710-DFCF-9CF1-298D-A5706A47DC58}"/>
              </a:ext>
            </a:extLst>
          </p:cNvPr>
          <p:cNvSpPr txBox="1"/>
          <p:nvPr/>
        </p:nvSpPr>
        <p:spPr>
          <a:xfrm>
            <a:off x="374098" y="3602456"/>
            <a:ext cx="8945777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/>
              <a:t>Specify an “</a:t>
            </a:r>
            <a:r>
              <a:rPr lang="en-US" sz="3600" dirty="0" err="1"/>
              <a:t>enddate</a:t>
            </a:r>
            <a:r>
              <a:rPr lang="en-US" sz="3600" dirty="0"/>
              <a:t>” in the same way.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1346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51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0F2DB1-6F67-B492-4BE5-9FE16454F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1F59CDD-57E9-3EE6-29B8-7D1B9EB26EA4}"/>
              </a:ext>
            </a:extLst>
          </p:cNvPr>
          <p:cNvSpPr/>
          <p:nvPr/>
        </p:nvSpPr>
        <p:spPr>
          <a:xfrm>
            <a:off x="606583" y="809541"/>
            <a:ext cx="4997513" cy="1200328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3361F1-7F51-88DE-22AF-0D50B94DAB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020" y="560793"/>
            <a:ext cx="8945778" cy="169782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3FBBDA-E15F-34C5-E432-9E26F4AAC219}"/>
              </a:ext>
            </a:extLst>
          </p:cNvPr>
          <p:cNvSpPr txBox="1"/>
          <p:nvPr/>
        </p:nvSpPr>
        <p:spPr>
          <a:xfrm>
            <a:off x="276019" y="2353456"/>
            <a:ext cx="8945777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/>
              <a:t>Add as many sources as you like, using the root of the source’s web address.</a:t>
            </a:r>
          </a:p>
          <a:p>
            <a:endParaRPr lang="en-US" sz="3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879D13-B2AA-C68A-9E2B-12B6D60182F8}"/>
              </a:ext>
            </a:extLst>
          </p:cNvPr>
          <p:cNvSpPr txBox="1"/>
          <p:nvPr/>
        </p:nvSpPr>
        <p:spPr>
          <a:xfrm>
            <a:off x="276019" y="4202621"/>
            <a:ext cx="8945777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/>
              <a:t>Punctuation matters … a lot. 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497634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01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72F2F8-5E66-78D6-2CD6-89FC72E7F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89F2AF-CD30-EB63-813E-DC656A6CCC34}"/>
              </a:ext>
            </a:extLst>
          </p:cNvPr>
          <p:cNvSpPr txBox="1"/>
          <p:nvPr/>
        </p:nvSpPr>
        <p:spPr>
          <a:xfrm>
            <a:off x="3132499" y="2996252"/>
            <a:ext cx="8298343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/>
              <a:t>The bigger your date range and source list, the more time the query will take. </a:t>
            </a:r>
          </a:p>
          <a:p>
            <a:endParaRPr lang="en-US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88BBE5-78D3-BAC4-7FCD-CE991215171A}"/>
              </a:ext>
            </a:extLst>
          </p:cNvPr>
          <p:cNvSpPr txBox="1"/>
          <p:nvPr/>
        </p:nvSpPr>
        <p:spPr>
          <a:xfrm>
            <a:off x="3321113" y="4280335"/>
            <a:ext cx="8298343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/>
              <a:t>Running this code will give you an estimate of the time required.</a:t>
            </a:r>
          </a:p>
          <a:p>
            <a:endParaRPr lang="en-US" sz="3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33B867-9BE1-DADB-CA8F-7D40900A4F0C}"/>
              </a:ext>
            </a:extLst>
          </p:cNvPr>
          <p:cNvSpPr/>
          <p:nvPr/>
        </p:nvSpPr>
        <p:spPr>
          <a:xfrm>
            <a:off x="642796" y="888830"/>
            <a:ext cx="6464174" cy="1908691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A6837A-DAE5-1D84-7E27-F7B65577ED15}"/>
              </a:ext>
            </a:extLst>
          </p:cNvPr>
          <p:cNvSpPr/>
          <p:nvPr/>
        </p:nvSpPr>
        <p:spPr>
          <a:xfrm>
            <a:off x="378736" y="6138250"/>
            <a:ext cx="3224543" cy="407446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A25901-AE21-914D-B810-62D98E30E0F1}"/>
              </a:ext>
            </a:extLst>
          </p:cNvPr>
          <p:cNvSpPr/>
          <p:nvPr/>
        </p:nvSpPr>
        <p:spPr>
          <a:xfrm>
            <a:off x="7281670" y="2163859"/>
            <a:ext cx="1808009" cy="434485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47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301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02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402"/>
                            </p:stCondLst>
                            <p:childTnLst>
                              <p:par>
                                <p:cTn id="1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89BDCC-2C00-DA92-22F3-AB97D82A3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D935C8-2D35-7730-48F1-BB34E048499A}"/>
              </a:ext>
            </a:extLst>
          </p:cNvPr>
          <p:cNvSpPr txBox="1"/>
          <p:nvPr/>
        </p:nvSpPr>
        <p:spPr>
          <a:xfrm>
            <a:off x="7188452" y="888830"/>
            <a:ext cx="4740331" cy="39703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/>
              <a:t>This code starts a “loop” that sends the GDELT API a request – one at a time – for each search terms/source/date/ combination.</a:t>
            </a:r>
          </a:p>
          <a:p>
            <a:endParaRPr lang="en-US" sz="3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BA72E2-8ABB-9A9F-26B1-ED75A2144B7A}"/>
              </a:ext>
            </a:extLst>
          </p:cNvPr>
          <p:cNvSpPr/>
          <p:nvPr/>
        </p:nvSpPr>
        <p:spPr>
          <a:xfrm>
            <a:off x="642796" y="888830"/>
            <a:ext cx="6464174" cy="3022267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94044F-28AA-D7FB-2F47-6E204EAE9E50}"/>
              </a:ext>
            </a:extLst>
          </p:cNvPr>
          <p:cNvSpPr txBox="1"/>
          <p:nvPr/>
        </p:nvSpPr>
        <p:spPr>
          <a:xfrm>
            <a:off x="7320060" y="4354798"/>
            <a:ext cx="4740331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/>
              <a:t>Each result shows here as the loop runs.</a:t>
            </a:r>
          </a:p>
          <a:p>
            <a:endParaRPr lang="en-US" sz="3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B732C0-E064-782E-B7F7-CF0005C6AC9C}"/>
              </a:ext>
            </a:extLst>
          </p:cNvPr>
          <p:cNvSpPr/>
          <p:nvPr/>
        </p:nvSpPr>
        <p:spPr>
          <a:xfrm>
            <a:off x="104450" y="4573471"/>
            <a:ext cx="7056842" cy="2230211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10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1 Introduction | R for Data Science">
            <a:extLst>
              <a:ext uri="{FF2B5EF4-FFF2-40B4-BE49-F238E27FC236}">
                <a16:creationId xmlns:a16="http://schemas.microsoft.com/office/drawing/2014/main" id="{8BF8D24C-227C-1A3F-E18C-29F588921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563" y="2417265"/>
            <a:ext cx="7570874" cy="278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3413A6-B01F-84F9-F73A-D2CEBD3B85A2}"/>
              </a:ext>
            </a:extLst>
          </p:cNvPr>
          <p:cNvSpPr txBox="1"/>
          <p:nvPr/>
        </p:nvSpPr>
        <p:spPr>
          <a:xfrm>
            <a:off x="4624251" y="5290135"/>
            <a:ext cx="2943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science with R workflow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54B3B6-A557-7FE1-D752-764E4F99FB1E}"/>
              </a:ext>
            </a:extLst>
          </p:cNvPr>
          <p:cNvSpPr txBox="1"/>
          <p:nvPr/>
        </p:nvSpPr>
        <p:spPr>
          <a:xfrm>
            <a:off x="652719" y="6488668"/>
            <a:ext cx="2908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R for Data Science</a:t>
            </a:r>
          </a:p>
        </p:txBody>
      </p:sp>
    </p:spTree>
    <p:extLst>
      <p:ext uri="{BB962C8B-B14F-4D97-AF65-F5344CB8AC3E}">
        <p14:creationId xmlns:p14="http://schemas.microsoft.com/office/powerpoint/2010/main" val="8159939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89BDCC-2C00-DA92-22F3-AB97D82A3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D935C8-2D35-7730-48F1-BB34E048499A}"/>
              </a:ext>
            </a:extLst>
          </p:cNvPr>
          <p:cNvSpPr txBox="1"/>
          <p:nvPr/>
        </p:nvSpPr>
        <p:spPr>
          <a:xfrm>
            <a:off x="7238579" y="2399963"/>
            <a:ext cx="4740331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/>
              <a:t>Each iteration adds data to the “Headlines” data frame.</a:t>
            </a:r>
          </a:p>
          <a:p>
            <a:endParaRPr lang="en-US" sz="3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BA72E2-8ABB-9A9F-26B1-ED75A2144B7A}"/>
              </a:ext>
            </a:extLst>
          </p:cNvPr>
          <p:cNvSpPr/>
          <p:nvPr/>
        </p:nvSpPr>
        <p:spPr>
          <a:xfrm>
            <a:off x="642796" y="888830"/>
            <a:ext cx="6464174" cy="3022267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B732C0-E064-782E-B7F7-CF0005C6AC9C}"/>
              </a:ext>
            </a:extLst>
          </p:cNvPr>
          <p:cNvSpPr/>
          <p:nvPr/>
        </p:nvSpPr>
        <p:spPr>
          <a:xfrm>
            <a:off x="131609" y="4627789"/>
            <a:ext cx="7056842" cy="2230211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1726DC-1ADD-9377-40F2-5C8ADD03B6F1}"/>
              </a:ext>
            </a:extLst>
          </p:cNvPr>
          <p:cNvSpPr/>
          <p:nvPr/>
        </p:nvSpPr>
        <p:spPr>
          <a:xfrm>
            <a:off x="7238579" y="1917866"/>
            <a:ext cx="4740330" cy="336447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35AACF-4E52-BD38-AB61-5110469778A1}"/>
              </a:ext>
            </a:extLst>
          </p:cNvPr>
          <p:cNvSpPr txBox="1"/>
          <p:nvPr/>
        </p:nvSpPr>
        <p:spPr>
          <a:xfrm>
            <a:off x="7106970" y="4108790"/>
            <a:ext cx="4740331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/>
              <a:t>Stop the loop, and “Headlines” will contain all data collected so far.</a:t>
            </a:r>
          </a:p>
        </p:txBody>
      </p:sp>
    </p:spTree>
    <p:extLst>
      <p:ext uri="{BB962C8B-B14F-4D97-AF65-F5344CB8AC3E}">
        <p14:creationId xmlns:p14="http://schemas.microsoft.com/office/powerpoint/2010/main" val="412227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864F2C-64FE-60A4-F216-A6A7F023A6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7B0549-6A8F-2968-E985-7F193117531A}"/>
              </a:ext>
            </a:extLst>
          </p:cNvPr>
          <p:cNvSpPr txBox="1"/>
          <p:nvPr/>
        </p:nvSpPr>
        <p:spPr>
          <a:xfrm>
            <a:off x="6007308" y="813343"/>
            <a:ext cx="4740331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/>
              <a:t>After the loop, a built-in process deletes any duplicate records.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7B34DD9-8D9F-A97C-2DC6-9881952D0345}"/>
              </a:ext>
            </a:extLst>
          </p:cNvPr>
          <p:cNvSpPr/>
          <p:nvPr/>
        </p:nvSpPr>
        <p:spPr>
          <a:xfrm>
            <a:off x="656710" y="813343"/>
            <a:ext cx="5228042" cy="436035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89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864F2C-64FE-60A4-F216-A6A7F023A6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7B0549-6A8F-2968-E985-7F193117531A}"/>
              </a:ext>
            </a:extLst>
          </p:cNvPr>
          <p:cNvSpPr txBox="1"/>
          <p:nvPr/>
        </p:nvSpPr>
        <p:spPr>
          <a:xfrm>
            <a:off x="6007308" y="813343"/>
            <a:ext cx="4740331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/>
              <a:t>This code will show you the number of articles retrieved per source.</a:t>
            </a:r>
          </a:p>
          <a:p>
            <a:endParaRPr lang="en-US" sz="3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7B34DD9-8D9F-A97C-2DC6-9881952D0345}"/>
              </a:ext>
            </a:extLst>
          </p:cNvPr>
          <p:cNvSpPr/>
          <p:nvPr/>
        </p:nvSpPr>
        <p:spPr>
          <a:xfrm>
            <a:off x="656710" y="1157363"/>
            <a:ext cx="5228042" cy="843453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451D05-CA6D-677E-F93F-910E1FC9FCAB}"/>
              </a:ext>
            </a:extLst>
          </p:cNvPr>
          <p:cNvSpPr/>
          <p:nvPr/>
        </p:nvSpPr>
        <p:spPr>
          <a:xfrm>
            <a:off x="1313420" y="313910"/>
            <a:ext cx="1275871" cy="274565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192C4A-2BF4-DB3C-443B-A34F4FCFA2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8379" b="75424"/>
          <a:stretch/>
        </p:blipFill>
        <p:spPr>
          <a:xfrm>
            <a:off x="846694" y="2151706"/>
            <a:ext cx="4465031" cy="285485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22BA5FD-E969-AD60-92B4-70B14354F719}"/>
              </a:ext>
            </a:extLst>
          </p:cNvPr>
          <p:cNvSpPr txBox="1"/>
          <p:nvPr/>
        </p:nvSpPr>
        <p:spPr>
          <a:xfrm>
            <a:off x="2747726" y="167012"/>
            <a:ext cx="37583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/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0AF4C7-8EDF-94E9-F1A3-524B590646A8}"/>
              </a:ext>
            </a:extLst>
          </p:cNvPr>
          <p:cNvSpPr txBox="1"/>
          <p:nvPr/>
        </p:nvSpPr>
        <p:spPr>
          <a:xfrm>
            <a:off x="519205" y="2246538"/>
            <a:ext cx="37583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/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A438D1-C2F5-54D2-DBBC-79567841CAE2}"/>
              </a:ext>
            </a:extLst>
          </p:cNvPr>
          <p:cNvSpPr txBox="1"/>
          <p:nvPr/>
        </p:nvSpPr>
        <p:spPr>
          <a:xfrm>
            <a:off x="5897491" y="2569703"/>
            <a:ext cx="4740331" cy="28623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/>
              <a:t>The </a:t>
            </a:r>
            <a:r>
              <a:rPr lang="en-US" sz="3600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%&gt;%</a:t>
            </a:r>
            <a:r>
              <a:rPr lang="en-US" sz="3600" dirty="0">
                <a:cs typeface="Courier New" panose="02070309020205020404" pitchFamily="49" charset="0"/>
              </a:rPr>
              <a:t> operator (from the </a:t>
            </a:r>
            <a:r>
              <a:rPr lang="en-US" sz="3600" dirty="0" err="1">
                <a:cs typeface="Courier New" panose="02070309020205020404" pitchFamily="49" charset="0"/>
              </a:rPr>
              <a:t>dplyer</a:t>
            </a:r>
            <a:r>
              <a:rPr lang="en-US" sz="3600" dirty="0">
                <a:cs typeface="Courier New" panose="02070309020205020404" pitchFamily="49" charset="0"/>
              </a:rPr>
              <a:t> package) basically means “and then …”</a:t>
            </a:r>
          </a:p>
          <a:p>
            <a:endParaRPr lang="en-US" sz="3600" dirty="0">
              <a:cs typeface="Courier New" panose="02070309020205020404" pitchFamily="49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416A44-DA0D-DCBC-195F-B777CC311357}"/>
              </a:ext>
            </a:extLst>
          </p:cNvPr>
          <p:cNvSpPr txBox="1"/>
          <p:nvPr/>
        </p:nvSpPr>
        <p:spPr>
          <a:xfrm>
            <a:off x="6007307" y="4878027"/>
            <a:ext cx="4740331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/>
              <a:t>After the code runs, click this tab to see the summary.</a:t>
            </a:r>
          </a:p>
        </p:txBody>
      </p:sp>
    </p:spTree>
    <p:extLst>
      <p:ext uri="{BB962C8B-B14F-4D97-AF65-F5344CB8AC3E}">
        <p14:creationId xmlns:p14="http://schemas.microsoft.com/office/powerpoint/2010/main" val="221357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1"/>
                            </p:stCondLst>
                            <p:childTnLst>
                              <p:par>
                                <p:cTn id="2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01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01"/>
                            </p:stCondLst>
                            <p:childTnLst>
                              <p:par>
                                <p:cTn id="2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601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9" grpId="0" animBg="1"/>
      <p:bldP spid="10" grpId="0" animBg="1"/>
      <p:bldP spid="8" grpId="0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4FEEBF-0129-01E2-64DB-066692128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BD29C8-D808-9314-6EAA-6A56CF838CB9}"/>
              </a:ext>
            </a:extLst>
          </p:cNvPr>
          <p:cNvSpPr txBox="1"/>
          <p:nvPr/>
        </p:nvSpPr>
        <p:spPr>
          <a:xfrm>
            <a:off x="6007308" y="813343"/>
            <a:ext cx="4740331" cy="28623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/>
              <a:t>This code deletes common “stop words” from the headline word count.</a:t>
            </a:r>
          </a:p>
          <a:p>
            <a:endParaRPr lang="en-US" sz="3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BD1EA5D-86F3-CD4C-4273-EB31EF4413E9}"/>
              </a:ext>
            </a:extLst>
          </p:cNvPr>
          <p:cNvSpPr/>
          <p:nvPr/>
        </p:nvSpPr>
        <p:spPr>
          <a:xfrm>
            <a:off x="629550" y="1647731"/>
            <a:ext cx="2928462" cy="832919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92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4FEEBF-0129-01E2-64DB-066692128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BD29C8-D808-9314-6EAA-6A56CF838CB9}"/>
              </a:ext>
            </a:extLst>
          </p:cNvPr>
          <p:cNvSpPr txBox="1"/>
          <p:nvPr/>
        </p:nvSpPr>
        <p:spPr>
          <a:xfrm>
            <a:off x="4567807" y="2498757"/>
            <a:ext cx="4740331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/>
              <a:t>You can add custom stop words here.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BD1EA5D-86F3-CD4C-4273-EB31EF4413E9}"/>
              </a:ext>
            </a:extLst>
          </p:cNvPr>
          <p:cNvSpPr/>
          <p:nvPr/>
        </p:nvSpPr>
        <p:spPr>
          <a:xfrm>
            <a:off x="3431263" y="2498757"/>
            <a:ext cx="1013988" cy="724277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37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40F9D1-E889-A857-A338-D1E53CF78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EA30B1-9FED-01F5-31FC-46A6A22ABF81}"/>
              </a:ext>
            </a:extLst>
          </p:cNvPr>
          <p:cNvSpPr txBox="1"/>
          <p:nvPr/>
        </p:nvSpPr>
        <p:spPr>
          <a:xfrm>
            <a:off x="2069051" y="686584"/>
            <a:ext cx="4740331" cy="28623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/>
              <a:t>Sorted headline word counts are under this tab, and they look like this.</a:t>
            </a:r>
          </a:p>
          <a:p>
            <a:endParaRPr lang="en-US" sz="3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78C3C57-A594-EF3D-A850-5A76CED2D881}"/>
              </a:ext>
            </a:extLst>
          </p:cNvPr>
          <p:cNvSpPr/>
          <p:nvPr/>
        </p:nvSpPr>
        <p:spPr>
          <a:xfrm>
            <a:off x="113502" y="704690"/>
            <a:ext cx="1842047" cy="3224514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8A7C45-EA62-EA7D-5F29-A920C3588842}"/>
              </a:ext>
            </a:extLst>
          </p:cNvPr>
          <p:cNvSpPr/>
          <p:nvPr/>
        </p:nvSpPr>
        <p:spPr>
          <a:xfrm>
            <a:off x="1313420" y="313910"/>
            <a:ext cx="1275871" cy="274565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95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01"/>
                            </p:stCondLst>
                            <p:childTnLst>
                              <p:par>
                                <p:cTn id="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EA789D-CAFC-106D-9774-303236E2E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421DB7-91D8-C2D5-508C-A08A210DC58E}"/>
              </a:ext>
            </a:extLst>
          </p:cNvPr>
          <p:cNvSpPr txBox="1"/>
          <p:nvPr/>
        </p:nvSpPr>
        <p:spPr>
          <a:xfrm>
            <a:off x="7271507" y="179601"/>
            <a:ext cx="4740331" cy="34163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/>
              <a:t>On the Headlines tab, you can filter the headlines by keyword to explore how each keyword is used.</a:t>
            </a:r>
          </a:p>
          <a:p>
            <a:endParaRPr lang="en-US" sz="3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DFB691-9024-28B6-C421-14C710885B07}"/>
              </a:ext>
            </a:extLst>
          </p:cNvPr>
          <p:cNvSpPr/>
          <p:nvPr/>
        </p:nvSpPr>
        <p:spPr>
          <a:xfrm>
            <a:off x="2318356" y="676061"/>
            <a:ext cx="2932654" cy="582372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279708-7B95-DCFE-9C9F-31BCD544128C}"/>
              </a:ext>
            </a:extLst>
          </p:cNvPr>
          <p:cNvSpPr/>
          <p:nvPr/>
        </p:nvSpPr>
        <p:spPr>
          <a:xfrm>
            <a:off x="806426" y="538778"/>
            <a:ext cx="732664" cy="274565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E134A5-1B41-3699-5340-2769F11A1C61}"/>
              </a:ext>
            </a:extLst>
          </p:cNvPr>
          <p:cNvSpPr txBox="1"/>
          <p:nvPr/>
        </p:nvSpPr>
        <p:spPr>
          <a:xfrm>
            <a:off x="331290" y="265310"/>
            <a:ext cx="37583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/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6AEDC7-4235-6192-370B-52DADA423F10}"/>
              </a:ext>
            </a:extLst>
          </p:cNvPr>
          <p:cNvSpPr txBox="1"/>
          <p:nvPr/>
        </p:nvSpPr>
        <p:spPr>
          <a:xfrm>
            <a:off x="4991616" y="265309"/>
            <a:ext cx="37583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/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4B7B08-6BBE-3C0C-BEB3-3B4F839075FE}"/>
              </a:ext>
            </a:extLst>
          </p:cNvPr>
          <p:cNvSpPr txBox="1"/>
          <p:nvPr/>
        </p:nvSpPr>
        <p:spPr>
          <a:xfrm>
            <a:off x="7091345" y="2966559"/>
            <a:ext cx="4740331" cy="34163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/>
              <a:t>Here, you see that many – but not all – headlines mentioning “documents” are about Biden’s “classified documents.”</a:t>
            </a:r>
          </a:p>
        </p:txBody>
      </p:sp>
    </p:spTree>
    <p:extLst>
      <p:ext uri="{BB962C8B-B14F-4D97-AF65-F5344CB8AC3E}">
        <p14:creationId xmlns:p14="http://schemas.microsoft.com/office/powerpoint/2010/main" val="129199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951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FBE279-66D7-8A54-05BB-BB6E3E15C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924E66-2668-DE2C-F953-D7CD7CE609C6}"/>
              </a:ext>
            </a:extLst>
          </p:cNvPr>
          <p:cNvSpPr txBox="1"/>
          <p:nvPr/>
        </p:nvSpPr>
        <p:spPr>
          <a:xfrm>
            <a:off x="7271507" y="179601"/>
            <a:ext cx="4740331" cy="28623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/>
              <a:t>The same method shows than “Jan. 6” will flag headlines about the Jan. 6 capitol riot.</a:t>
            </a:r>
          </a:p>
          <a:p>
            <a:endParaRPr lang="en-US" sz="3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23E691-98EF-68B3-A19B-8D2378555FBA}"/>
              </a:ext>
            </a:extLst>
          </p:cNvPr>
          <p:cNvSpPr/>
          <p:nvPr/>
        </p:nvSpPr>
        <p:spPr>
          <a:xfrm>
            <a:off x="1403956" y="739436"/>
            <a:ext cx="2932654" cy="582372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983240-8944-D07F-E067-71DE5C331E50}"/>
              </a:ext>
            </a:extLst>
          </p:cNvPr>
          <p:cNvSpPr txBox="1"/>
          <p:nvPr/>
        </p:nvSpPr>
        <p:spPr>
          <a:xfrm>
            <a:off x="7091345" y="2495779"/>
            <a:ext cx="4740331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/>
              <a:t>A mouse hover will show you the full text of any cell.</a:t>
            </a:r>
          </a:p>
          <a:p>
            <a:endParaRPr lang="en-US" sz="36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1FF563-ECCD-0014-9D7C-702186D44B80}"/>
              </a:ext>
            </a:extLst>
          </p:cNvPr>
          <p:cNvSpPr/>
          <p:nvPr/>
        </p:nvSpPr>
        <p:spPr>
          <a:xfrm>
            <a:off x="3674868" y="1851503"/>
            <a:ext cx="897133" cy="582372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31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1"/>
                            </p:stCondLst>
                            <p:childTnLst>
                              <p:par>
                                <p:cTn id="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ABFA0E-0C35-B3D4-2D23-CFD742B8C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829B31-5F84-D3EB-A758-97EB8A18FC5B}"/>
              </a:ext>
            </a:extLst>
          </p:cNvPr>
          <p:cNvSpPr txBox="1"/>
          <p:nvPr/>
        </p:nvSpPr>
        <p:spPr>
          <a:xfrm>
            <a:off x="7271507" y="179601"/>
            <a:ext cx="4740331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/>
              <a:t>You can then customize this code to categorize headlines by keywords.</a:t>
            </a:r>
          </a:p>
          <a:p>
            <a:endParaRPr lang="en-US" sz="3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4D6426-1179-C38E-B065-5E632280F6C6}"/>
              </a:ext>
            </a:extLst>
          </p:cNvPr>
          <p:cNvSpPr/>
          <p:nvPr/>
        </p:nvSpPr>
        <p:spPr>
          <a:xfrm>
            <a:off x="630338" y="1258432"/>
            <a:ext cx="5326842" cy="823865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2993E5-FA1E-9568-DF05-50E1C4A34B34}"/>
              </a:ext>
            </a:extLst>
          </p:cNvPr>
          <p:cNvSpPr txBox="1"/>
          <p:nvPr/>
        </p:nvSpPr>
        <p:spPr>
          <a:xfrm>
            <a:off x="6998394" y="1916358"/>
            <a:ext cx="4740331" cy="28623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/>
              <a:t>Here, a headline gets a “1” if it mentions “trump” or “</a:t>
            </a:r>
            <a:r>
              <a:rPr lang="en-US" sz="3600" dirty="0" err="1"/>
              <a:t>maga</a:t>
            </a:r>
            <a:r>
              <a:rPr lang="en-US" sz="3600" dirty="0"/>
              <a:t>” &amp; a “0” if it doesn’t.</a:t>
            </a:r>
          </a:p>
          <a:p>
            <a:endParaRPr lang="en-US" sz="36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AF546E-B66E-92C1-51F9-1B62FAC67A32}"/>
              </a:ext>
            </a:extLst>
          </p:cNvPr>
          <p:cNvSpPr/>
          <p:nvPr/>
        </p:nvSpPr>
        <p:spPr>
          <a:xfrm>
            <a:off x="2064190" y="1333763"/>
            <a:ext cx="1149790" cy="169112"/>
          </a:xfrm>
          <a:prstGeom prst="rect">
            <a:avLst/>
          </a:prstGeom>
          <a:solidFill>
            <a:srgbClr val="FFC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6A4547-AF23-2C23-7B81-D32879939686}"/>
              </a:ext>
            </a:extLst>
          </p:cNvPr>
          <p:cNvSpPr/>
          <p:nvPr/>
        </p:nvSpPr>
        <p:spPr>
          <a:xfrm>
            <a:off x="1634835" y="1514769"/>
            <a:ext cx="451240" cy="169112"/>
          </a:xfrm>
          <a:prstGeom prst="rect">
            <a:avLst/>
          </a:prstGeom>
          <a:solidFill>
            <a:srgbClr val="FFC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661086-0BE6-705C-8126-951C14FDB980}"/>
              </a:ext>
            </a:extLst>
          </p:cNvPr>
          <p:cNvSpPr txBox="1"/>
          <p:nvPr/>
        </p:nvSpPr>
        <p:spPr>
          <a:xfrm>
            <a:off x="7134950" y="4175279"/>
            <a:ext cx="4740331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/>
              <a:t>The codes end up stored in a dataset column called “Trump.”</a:t>
            </a:r>
          </a:p>
          <a:p>
            <a:endParaRPr lang="en-US" sz="3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C1C207-B725-B190-4B76-5E3745C08A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14" r="40934" b="40620"/>
          <a:stretch/>
        </p:blipFill>
        <p:spPr>
          <a:xfrm>
            <a:off x="190902" y="2588813"/>
            <a:ext cx="6739288" cy="352126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D40471E-FC94-A5D6-19EB-F68C3456868E}"/>
              </a:ext>
            </a:extLst>
          </p:cNvPr>
          <p:cNvSpPr/>
          <p:nvPr/>
        </p:nvSpPr>
        <p:spPr>
          <a:xfrm>
            <a:off x="262974" y="2935586"/>
            <a:ext cx="670677" cy="3012827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73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51"/>
                            </p:stCondLst>
                            <p:childTnLst>
                              <p:par>
                                <p:cTn id="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ABFA0E-0C35-B3D4-2D23-CFD742B8C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829B31-5F84-D3EB-A758-97EB8A18FC5B}"/>
              </a:ext>
            </a:extLst>
          </p:cNvPr>
          <p:cNvSpPr txBox="1"/>
          <p:nvPr/>
        </p:nvSpPr>
        <p:spPr>
          <a:xfrm>
            <a:off x="7271507" y="179601"/>
            <a:ext cx="4740331" cy="28623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/>
              <a:t>“Or,” represented by a “|” character, is the only Boolean operator available, here.</a:t>
            </a:r>
          </a:p>
          <a:p>
            <a:endParaRPr lang="en-US" sz="3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4D6426-1179-C38E-B065-5E632280F6C6}"/>
              </a:ext>
            </a:extLst>
          </p:cNvPr>
          <p:cNvSpPr/>
          <p:nvPr/>
        </p:nvSpPr>
        <p:spPr>
          <a:xfrm>
            <a:off x="630338" y="1258432"/>
            <a:ext cx="5326842" cy="823865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AF546E-B66E-92C1-51F9-1B62FAC67A32}"/>
              </a:ext>
            </a:extLst>
          </p:cNvPr>
          <p:cNvSpPr/>
          <p:nvPr/>
        </p:nvSpPr>
        <p:spPr>
          <a:xfrm>
            <a:off x="2064190" y="1333763"/>
            <a:ext cx="1149790" cy="169112"/>
          </a:xfrm>
          <a:prstGeom prst="rect">
            <a:avLst/>
          </a:prstGeom>
          <a:solidFill>
            <a:srgbClr val="FFC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6A4547-AF23-2C23-7B81-D32879939686}"/>
              </a:ext>
            </a:extLst>
          </p:cNvPr>
          <p:cNvSpPr/>
          <p:nvPr/>
        </p:nvSpPr>
        <p:spPr>
          <a:xfrm>
            <a:off x="1634835" y="1514769"/>
            <a:ext cx="451240" cy="169112"/>
          </a:xfrm>
          <a:prstGeom prst="rect">
            <a:avLst/>
          </a:prstGeom>
          <a:solidFill>
            <a:srgbClr val="FFC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C1C207-B725-B190-4B76-5E3745C08A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14" r="40934" b="40620"/>
          <a:stretch/>
        </p:blipFill>
        <p:spPr>
          <a:xfrm>
            <a:off x="190902" y="2588813"/>
            <a:ext cx="6739288" cy="352126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D40471E-FC94-A5D6-19EB-F68C3456868E}"/>
              </a:ext>
            </a:extLst>
          </p:cNvPr>
          <p:cNvSpPr/>
          <p:nvPr/>
        </p:nvSpPr>
        <p:spPr>
          <a:xfrm>
            <a:off x="262974" y="2935586"/>
            <a:ext cx="670677" cy="3012827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440FC5-6781-605C-8A33-5BABB9F2DE13}"/>
              </a:ext>
            </a:extLst>
          </p:cNvPr>
          <p:cNvSpPr txBox="1"/>
          <p:nvPr/>
        </p:nvSpPr>
        <p:spPr>
          <a:xfrm>
            <a:off x="7052113" y="2513887"/>
            <a:ext cx="4740331" cy="39703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/>
              <a:t>But the search is string-based. For example, “trump” will find “Trump” but also “Trump’s,” “Trumpism,” “Trumpian,” etc.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2633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D7278F7-467D-E890-88A1-D5F71FF196EA}"/>
              </a:ext>
            </a:extLst>
          </p:cNvPr>
          <p:cNvSpPr txBox="1"/>
          <p:nvPr/>
        </p:nvSpPr>
        <p:spPr>
          <a:xfrm>
            <a:off x="464695" y="284813"/>
            <a:ext cx="30524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Impact" panose="020B0806030902050204" pitchFamily="34" charset="0"/>
              </a:rPr>
              <a:t>R &amp; RStudio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C2E4BE-CDFD-5B8A-0147-65DAC5C969A4}"/>
              </a:ext>
            </a:extLst>
          </p:cNvPr>
          <p:cNvSpPr txBox="1"/>
          <p:nvPr/>
        </p:nvSpPr>
        <p:spPr>
          <a:xfrm>
            <a:off x="757001" y="1776734"/>
            <a:ext cx="1060554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u="none" strike="noStrike" dirty="0">
                <a:solidFill>
                  <a:srgbClr val="141414"/>
                </a:solidFill>
                <a:effectLst/>
              </a:rPr>
              <a:t>The R programming language </a:t>
            </a:r>
            <a:r>
              <a:rPr lang="en-US" sz="2400" b="0" i="0" u="none" strike="noStrike" dirty="0">
                <a:solidFill>
                  <a:srgbClr val="141414"/>
                </a:solidFill>
                <a:effectLst/>
              </a:rPr>
              <a:t>is widely used among statisticians and data miners for statistical computing and graphics. </a:t>
            </a:r>
            <a:endParaRPr lang="en-US" sz="1600" dirty="0"/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2400" b="1" dirty="0">
              <a:solidFill>
                <a:srgbClr val="141414"/>
              </a:solidFill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400" b="1" i="0" u="none" strike="noStrike" dirty="0">
                <a:solidFill>
                  <a:srgbClr val="141414"/>
                </a:solidFill>
                <a:effectLst/>
              </a:rPr>
              <a:t>R </a:t>
            </a:r>
            <a:r>
              <a:rPr lang="en-US" sz="2400" b="0" i="0" u="none" strike="noStrike" dirty="0">
                <a:solidFill>
                  <a:srgbClr val="141414"/>
                </a:solidFill>
                <a:effectLst/>
              </a:rPr>
              <a:t>is a software environment </a:t>
            </a:r>
            <a:r>
              <a:rPr lang="en-US" sz="2400" dirty="0">
                <a:solidFill>
                  <a:srgbClr val="141414"/>
                </a:solidFill>
              </a:rPr>
              <a:t>to process R programming language</a:t>
            </a:r>
            <a:r>
              <a:rPr lang="en-US" sz="2400" b="0" i="0" u="none" strike="noStrike" dirty="0">
                <a:solidFill>
                  <a:srgbClr val="141414"/>
                </a:solidFill>
                <a:effectLst/>
              </a:rPr>
              <a:t>s.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US" sz="2400" b="0" dirty="0">
                <a:effectLst/>
              </a:rPr>
            </a:br>
            <a:r>
              <a:rPr lang="en-US" sz="2400" b="1" i="0" u="none" strike="noStrike" dirty="0">
                <a:solidFill>
                  <a:srgbClr val="212529"/>
                </a:solidFill>
                <a:effectLst/>
              </a:rPr>
              <a:t>RStudio</a:t>
            </a:r>
            <a:r>
              <a:rPr lang="en-US" sz="2400" b="0" i="0" u="none" strike="noStrike" dirty="0">
                <a:solidFill>
                  <a:srgbClr val="212529"/>
                </a:solidFill>
                <a:effectLst/>
              </a:rPr>
              <a:t> is an integrated development environment for R programming.</a:t>
            </a:r>
            <a:endParaRPr lang="en-US" sz="2400" b="0" dirty="0">
              <a:effectLst/>
            </a:endParaRPr>
          </a:p>
          <a:p>
            <a:br>
              <a:rPr lang="en-US" sz="2400" dirty="0"/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196445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ABFA0E-0C35-B3D4-2D23-CFD742B8C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829B31-5F84-D3EB-A758-97EB8A18FC5B}"/>
              </a:ext>
            </a:extLst>
          </p:cNvPr>
          <p:cNvSpPr txBox="1"/>
          <p:nvPr/>
        </p:nvSpPr>
        <p:spPr>
          <a:xfrm>
            <a:off x="7271507" y="179601"/>
            <a:ext cx="4740331" cy="34163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/>
              <a:t>Replicate the code – with those two aspects altered – for each headline categorization you want to do.</a:t>
            </a:r>
          </a:p>
          <a:p>
            <a:endParaRPr lang="en-US" sz="3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4D6426-1179-C38E-B065-5E632280F6C6}"/>
              </a:ext>
            </a:extLst>
          </p:cNvPr>
          <p:cNvSpPr/>
          <p:nvPr/>
        </p:nvSpPr>
        <p:spPr>
          <a:xfrm>
            <a:off x="630338" y="1991752"/>
            <a:ext cx="5906264" cy="823865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AF546E-B66E-92C1-51F9-1B62FAC67A32}"/>
              </a:ext>
            </a:extLst>
          </p:cNvPr>
          <p:cNvSpPr/>
          <p:nvPr/>
        </p:nvSpPr>
        <p:spPr>
          <a:xfrm>
            <a:off x="2066908" y="2067083"/>
            <a:ext cx="2900725" cy="169112"/>
          </a:xfrm>
          <a:prstGeom prst="rect">
            <a:avLst/>
          </a:prstGeom>
          <a:solidFill>
            <a:srgbClr val="FFC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6A4547-AF23-2C23-7B81-D32879939686}"/>
              </a:ext>
            </a:extLst>
          </p:cNvPr>
          <p:cNvSpPr/>
          <p:nvPr/>
        </p:nvSpPr>
        <p:spPr>
          <a:xfrm>
            <a:off x="1611604" y="2248089"/>
            <a:ext cx="1040891" cy="169112"/>
          </a:xfrm>
          <a:prstGeom prst="rect">
            <a:avLst/>
          </a:prstGeom>
          <a:solidFill>
            <a:srgbClr val="FFC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994AE0-99A2-7DAC-7B4D-EED7E2F48939}"/>
              </a:ext>
            </a:extLst>
          </p:cNvPr>
          <p:cNvSpPr txBox="1"/>
          <p:nvPr/>
        </p:nvSpPr>
        <p:spPr>
          <a:xfrm>
            <a:off x="6907860" y="3075201"/>
            <a:ext cx="4740331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/>
              <a:t>This code creates a column called “Republicans” …</a:t>
            </a:r>
          </a:p>
          <a:p>
            <a:endParaRPr lang="en-US" sz="3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5585B1-C392-1B4E-848E-1E8C5AED2742}"/>
              </a:ext>
            </a:extLst>
          </p:cNvPr>
          <p:cNvSpPr txBox="1"/>
          <p:nvPr/>
        </p:nvSpPr>
        <p:spPr>
          <a:xfrm>
            <a:off x="7271507" y="4802904"/>
            <a:ext cx="4740331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/>
              <a:t>… and codes it as a “1” if the headline includes any of these terms.</a:t>
            </a:r>
          </a:p>
        </p:txBody>
      </p:sp>
    </p:spTree>
    <p:extLst>
      <p:ext uri="{BB962C8B-B14F-4D97-AF65-F5344CB8AC3E}">
        <p14:creationId xmlns:p14="http://schemas.microsoft.com/office/powerpoint/2010/main" val="154145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01"/>
                            </p:stCondLst>
                            <p:childTnLst>
                              <p:par>
                                <p:cTn id="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7" grpId="0" animBg="1"/>
      <p:bldP spid="5" grpId="0" animBg="1"/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429EBE-D1C7-42A7-AC14-C48142DCE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696545-5D63-DA70-4BD3-C243D924BE02}"/>
              </a:ext>
            </a:extLst>
          </p:cNvPr>
          <p:cNvSpPr txBox="1"/>
          <p:nvPr/>
        </p:nvSpPr>
        <p:spPr>
          <a:xfrm>
            <a:off x="204033" y="4119002"/>
            <a:ext cx="6577013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/>
              <a:t>Also, be sure each headline categorization column’s name gets added to the chart code, along with …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837AE6-76DC-470B-FDCA-37D82B8AB66A}"/>
              </a:ext>
            </a:extLst>
          </p:cNvPr>
          <p:cNvSpPr/>
          <p:nvPr/>
        </p:nvSpPr>
        <p:spPr>
          <a:xfrm>
            <a:off x="630338" y="1910282"/>
            <a:ext cx="5906264" cy="1973656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D863910-A682-FFD3-ED6E-FE071B2EC17A}"/>
              </a:ext>
            </a:extLst>
          </p:cNvPr>
          <p:cNvSpPr/>
          <p:nvPr/>
        </p:nvSpPr>
        <p:spPr>
          <a:xfrm>
            <a:off x="4753475" y="1976524"/>
            <a:ext cx="479001" cy="169112"/>
          </a:xfrm>
          <a:prstGeom prst="rect">
            <a:avLst/>
          </a:prstGeom>
          <a:solidFill>
            <a:srgbClr val="FFC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31FE90-4D33-4255-4690-C8D828F202C3}"/>
              </a:ext>
            </a:extLst>
          </p:cNvPr>
          <p:cNvSpPr/>
          <p:nvPr/>
        </p:nvSpPr>
        <p:spPr>
          <a:xfrm>
            <a:off x="3472334" y="2688695"/>
            <a:ext cx="1010278" cy="169112"/>
          </a:xfrm>
          <a:prstGeom prst="rect">
            <a:avLst/>
          </a:prstGeom>
          <a:solidFill>
            <a:srgbClr val="FFC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9D300C-A69A-F477-945A-8606FECD4335}"/>
              </a:ext>
            </a:extLst>
          </p:cNvPr>
          <p:cNvSpPr/>
          <p:nvPr/>
        </p:nvSpPr>
        <p:spPr>
          <a:xfrm>
            <a:off x="3461529" y="3246695"/>
            <a:ext cx="1010278" cy="169112"/>
          </a:xfrm>
          <a:prstGeom prst="rect">
            <a:avLst/>
          </a:prstGeom>
          <a:solidFill>
            <a:srgbClr val="FFC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FB30CA8-EEC1-A060-9903-E3C8242BBEC1}"/>
              </a:ext>
            </a:extLst>
          </p:cNvPr>
          <p:cNvSpPr/>
          <p:nvPr/>
        </p:nvSpPr>
        <p:spPr>
          <a:xfrm>
            <a:off x="3457536" y="3599969"/>
            <a:ext cx="358936" cy="169112"/>
          </a:xfrm>
          <a:prstGeom prst="rect">
            <a:avLst/>
          </a:prstGeom>
          <a:solidFill>
            <a:srgbClr val="FFC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69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7" grpId="0" animBg="1"/>
      <p:bldP spid="9" grpId="0" animBg="1"/>
      <p:bldP spid="1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429EBE-D1C7-42A7-AC14-C48142DCE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696545-5D63-DA70-4BD3-C243D924BE02}"/>
              </a:ext>
            </a:extLst>
          </p:cNvPr>
          <p:cNvSpPr txBox="1"/>
          <p:nvPr/>
        </p:nvSpPr>
        <p:spPr>
          <a:xfrm>
            <a:off x="204033" y="4119002"/>
            <a:ext cx="6577013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/>
              <a:t>Also, be sure each headline categorization column’s name gets added to the chart code, along with …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837AE6-76DC-470B-FDCA-37D82B8AB66A}"/>
              </a:ext>
            </a:extLst>
          </p:cNvPr>
          <p:cNvSpPr/>
          <p:nvPr/>
        </p:nvSpPr>
        <p:spPr>
          <a:xfrm>
            <a:off x="630338" y="1910282"/>
            <a:ext cx="5906264" cy="1973656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D863910-A682-FFD3-ED6E-FE071B2EC17A}"/>
              </a:ext>
            </a:extLst>
          </p:cNvPr>
          <p:cNvSpPr/>
          <p:nvPr/>
        </p:nvSpPr>
        <p:spPr>
          <a:xfrm>
            <a:off x="4753475" y="1976524"/>
            <a:ext cx="479001" cy="169112"/>
          </a:xfrm>
          <a:prstGeom prst="rect">
            <a:avLst/>
          </a:prstGeom>
          <a:solidFill>
            <a:srgbClr val="FFC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0D932A-7438-0A1B-79D1-600B5450E7FB}"/>
              </a:ext>
            </a:extLst>
          </p:cNvPr>
          <p:cNvSpPr/>
          <p:nvPr/>
        </p:nvSpPr>
        <p:spPr>
          <a:xfrm>
            <a:off x="2820174" y="2154689"/>
            <a:ext cx="488629" cy="169112"/>
          </a:xfrm>
          <a:prstGeom prst="rect">
            <a:avLst/>
          </a:prstGeom>
          <a:solidFill>
            <a:srgbClr val="FFC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31FE90-4D33-4255-4690-C8D828F202C3}"/>
              </a:ext>
            </a:extLst>
          </p:cNvPr>
          <p:cNvSpPr/>
          <p:nvPr/>
        </p:nvSpPr>
        <p:spPr>
          <a:xfrm>
            <a:off x="3472334" y="2688695"/>
            <a:ext cx="1010278" cy="169112"/>
          </a:xfrm>
          <a:prstGeom prst="rect">
            <a:avLst/>
          </a:prstGeom>
          <a:solidFill>
            <a:srgbClr val="FFC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DD06934-0183-51E0-380E-4277FFFFFB71}"/>
              </a:ext>
            </a:extLst>
          </p:cNvPr>
          <p:cNvSpPr/>
          <p:nvPr/>
        </p:nvSpPr>
        <p:spPr>
          <a:xfrm>
            <a:off x="3733695" y="2875913"/>
            <a:ext cx="1030585" cy="169112"/>
          </a:xfrm>
          <a:prstGeom prst="rect">
            <a:avLst/>
          </a:prstGeom>
          <a:solidFill>
            <a:srgbClr val="FFC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9D300C-A69A-F477-945A-8606FECD4335}"/>
              </a:ext>
            </a:extLst>
          </p:cNvPr>
          <p:cNvSpPr/>
          <p:nvPr/>
        </p:nvSpPr>
        <p:spPr>
          <a:xfrm>
            <a:off x="3461529" y="3246695"/>
            <a:ext cx="1010278" cy="169112"/>
          </a:xfrm>
          <a:prstGeom prst="rect">
            <a:avLst/>
          </a:prstGeom>
          <a:solidFill>
            <a:srgbClr val="FFC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248E09-AA35-03C7-C48D-91C2A797C0F8}"/>
              </a:ext>
            </a:extLst>
          </p:cNvPr>
          <p:cNvSpPr/>
          <p:nvPr/>
        </p:nvSpPr>
        <p:spPr>
          <a:xfrm>
            <a:off x="5212537" y="3239337"/>
            <a:ext cx="819769" cy="169112"/>
          </a:xfrm>
          <a:prstGeom prst="rect">
            <a:avLst/>
          </a:prstGeom>
          <a:solidFill>
            <a:srgbClr val="FFC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FB30CA8-EEC1-A060-9903-E3C8242BBEC1}"/>
              </a:ext>
            </a:extLst>
          </p:cNvPr>
          <p:cNvSpPr/>
          <p:nvPr/>
        </p:nvSpPr>
        <p:spPr>
          <a:xfrm>
            <a:off x="3457536" y="3599969"/>
            <a:ext cx="358936" cy="169112"/>
          </a:xfrm>
          <a:prstGeom prst="rect">
            <a:avLst/>
          </a:prstGeom>
          <a:solidFill>
            <a:srgbClr val="FFC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343919-A994-A890-B30E-2FAF08EB2D8C}"/>
              </a:ext>
            </a:extLst>
          </p:cNvPr>
          <p:cNvSpPr/>
          <p:nvPr/>
        </p:nvSpPr>
        <p:spPr>
          <a:xfrm>
            <a:off x="4761999" y="3592611"/>
            <a:ext cx="355382" cy="169112"/>
          </a:xfrm>
          <a:prstGeom prst="rect">
            <a:avLst/>
          </a:prstGeom>
          <a:solidFill>
            <a:srgbClr val="FFC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3CC757-897E-5D0A-27F7-E53B7F16E4BB}"/>
              </a:ext>
            </a:extLst>
          </p:cNvPr>
          <p:cNvSpPr txBox="1"/>
          <p:nvPr/>
        </p:nvSpPr>
        <p:spPr>
          <a:xfrm>
            <a:off x="7431940" y="1940311"/>
            <a:ext cx="4011380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/>
              <a:t>… labels for the chart’s legend.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71EC8A2-9369-0D7A-086D-4A888ED8E48D}"/>
              </a:ext>
            </a:extLst>
          </p:cNvPr>
          <p:cNvSpPr/>
          <p:nvPr/>
        </p:nvSpPr>
        <p:spPr>
          <a:xfrm>
            <a:off x="10809837" y="3521798"/>
            <a:ext cx="1256729" cy="1559153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63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2" grpId="0" animBg="1"/>
      <p:bldP spid="13" grpId="0" animBg="1"/>
      <p:bldP spid="1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429EBE-D1C7-42A7-AC14-C48142DCE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6837AE6-76DC-470B-FDCA-37D82B8AB66A}"/>
              </a:ext>
            </a:extLst>
          </p:cNvPr>
          <p:cNvSpPr/>
          <p:nvPr/>
        </p:nvSpPr>
        <p:spPr>
          <a:xfrm>
            <a:off x="630338" y="1910282"/>
            <a:ext cx="5906264" cy="1973656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0D932A-7438-0A1B-79D1-600B5450E7FB}"/>
              </a:ext>
            </a:extLst>
          </p:cNvPr>
          <p:cNvSpPr/>
          <p:nvPr/>
        </p:nvSpPr>
        <p:spPr>
          <a:xfrm>
            <a:off x="3280005" y="2504713"/>
            <a:ext cx="678555" cy="169112"/>
          </a:xfrm>
          <a:prstGeom prst="rect">
            <a:avLst/>
          </a:prstGeom>
          <a:solidFill>
            <a:srgbClr val="FFC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DD06934-0183-51E0-380E-4277FFFFFB71}"/>
              </a:ext>
            </a:extLst>
          </p:cNvPr>
          <p:cNvSpPr/>
          <p:nvPr/>
        </p:nvSpPr>
        <p:spPr>
          <a:xfrm>
            <a:off x="4185006" y="3046302"/>
            <a:ext cx="734778" cy="169112"/>
          </a:xfrm>
          <a:prstGeom prst="rect">
            <a:avLst/>
          </a:prstGeom>
          <a:solidFill>
            <a:srgbClr val="FFC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248E09-AA35-03C7-C48D-91C2A797C0F8}"/>
              </a:ext>
            </a:extLst>
          </p:cNvPr>
          <p:cNvSpPr/>
          <p:nvPr/>
        </p:nvSpPr>
        <p:spPr>
          <a:xfrm>
            <a:off x="4194475" y="3423499"/>
            <a:ext cx="692194" cy="169112"/>
          </a:xfrm>
          <a:prstGeom prst="rect">
            <a:avLst/>
          </a:prstGeom>
          <a:solidFill>
            <a:srgbClr val="FFC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2374066-923D-C52C-8AC3-F1AC23B334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4783" y="823865"/>
            <a:ext cx="6593236" cy="230832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21E7B32-7C43-CF41-1605-3E18DD278D06}"/>
              </a:ext>
            </a:extLst>
          </p:cNvPr>
          <p:cNvSpPr txBox="1"/>
          <p:nvPr/>
        </p:nvSpPr>
        <p:spPr>
          <a:xfrm>
            <a:off x="220041" y="4092023"/>
            <a:ext cx="6577013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/>
              <a:t>Edit these color codes to change the chart’s colors. I used a palette from Coolors.co.</a:t>
            </a:r>
          </a:p>
        </p:txBody>
      </p:sp>
    </p:spTree>
    <p:extLst>
      <p:ext uri="{BB962C8B-B14F-4D97-AF65-F5344CB8AC3E}">
        <p14:creationId xmlns:p14="http://schemas.microsoft.com/office/powerpoint/2010/main" val="303182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401"/>
                            </p:stCondLst>
                            <p:childTnLst>
                              <p:par>
                                <p:cTn id="2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429EBE-D1C7-42A7-AC14-C48142DCE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6837AE6-76DC-470B-FDCA-37D82B8AB66A}"/>
              </a:ext>
            </a:extLst>
          </p:cNvPr>
          <p:cNvSpPr/>
          <p:nvPr/>
        </p:nvSpPr>
        <p:spPr>
          <a:xfrm>
            <a:off x="630338" y="1910282"/>
            <a:ext cx="5906264" cy="1973656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0D932A-7438-0A1B-79D1-600B5450E7FB}"/>
              </a:ext>
            </a:extLst>
          </p:cNvPr>
          <p:cNvSpPr/>
          <p:nvPr/>
        </p:nvSpPr>
        <p:spPr>
          <a:xfrm>
            <a:off x="3280005" y="2504713"/>
            <a:ext cx="678555" cy="169112"/>
          </a:xfrm>
          <a:prstGeom prst="rect">
            <a:avLst/>
          </a:prstGeom>
          <a:solidFill>
            <a:srgbClr val="FFC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DD06934-0183-51E0-380E-4277FFFFFB71}"/>
              </a:ext>
            </a:extLst>
          </p:cNvPr>
          <p:cNvSpPr/>
          <p:nvPr/>
        </p:nvSpPr>
        <p:spPr>
          <a:xfrm>
            <a:off x="4185006" y="3046302"/>
            <a:ext cx="734778" cy="169112"/>
          </a:xfrm>
          <a:prstGeom prst="rect">
            <a:avLst/>
          </a:prstGeom>
          <a:solidFill>
            <a:srgbClr val="FFC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248E09-AA35-03C7-C48D-91C2A797C0F8}"/>
              </a:ext>
            </a:extLst>
          </p:cNvPr>
          <p:cNvSpPr/>
          <p:nvPr/>
        </p:nvSpPr>
        <p:spPr>
          <a:xfrm>
            <a:off x="4194475" y="3423499"/>
            <a:ext cx="692194" cy="169112"/>
          </a:xfrm>
          <a:prstGeom prst="rect">
            <a:avLst/>
          </a:prstGeom>
          <a:solidFill>
            <a:srgbClr val="FFC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254CB8-D0E5-1AD7-530D-5E9592728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824" y="522676"/>
            <a:ext cx="6757674" cy="329788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298822-909A-A44C-935A-DA2FDD062F65}"/>
              </a:ext>
            </a:extLst>
          </p:cNvPr>
          <p:cNvSpPr txBox="1"/>
          <p:nvPr/>
        </p:nvSpPr>
        <p:spPr>
          <a:xfrm>
            <a:off x="8974213" y="3743073"/>
            <a:ext cx="2940278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/>
              <a:t>Lots of options are available.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256752-F5C1-624E-A38B-0DFABBC6E86C}"/>
              </a:ext>
            </a:extLst>
          </p:cNvPr>
          <p:cNvSpPr txBox="1"/>
          <p:nvPr/>
        </p:nvSpPr>
        <p:spPr>
          <a:xfrm>
            <a:off x="220041" y="4092023"/>
            <a:ext cx="6577013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/>
              <a:t>Edit these color codes to change the chart’s colors. I used a palette from Coolors.co.</a:t>
            </a:r>
          </a:p>
        </p:txBody>
      </p:sp>
    </p:spTree>
    <p:extLst>
      <p:ext uri="{BB962C8B-B14F-4D97-AF65-F5344CB8AC3E}">
        <p14:creationId xmlns:p14="http://schemas.microsoft.com/office/powerpoint/2010/main" val="308205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429EBE-D1C7-42A7-AC14-C48142DCE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90D932A-7438-0A1B-79D1-600B5450E7FB}"/>
              </a:ext>
            </a:extLst>
          </p:cNvPr>
          <p:cNvSpPr/>
          <p:nvPr/>
        </p:nvSpPr>
        <p:spPr>
          <a:xfrm>
            <a:off x="3280005" y="2504713"/>
            <a:ext cx="678555" cy="169112"/>
          </a:xfrm>
          <a:prstGeom prst="rect">
            <a:avLst/>
          </a:prstGeom>
          <a:solidFill>
            <a:srgbClr val="FFC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DD06934-0183-51E0-380E-4277FFFFFB71}"/>
              </a:ext>
            </a:extLst>
          </p:cNvPr>
          <p:cNvSpPr/>
          <p:nvPr/>
        </p:nvSpPr>
        <p:spPr>
          <a:xfrm>
            <a:off x="4185006" y="3046302"/>
            <a:ext cx="734778" cy="169112"/>
          </a:xfrm>
          <a:prstGeom prst="rect">
            <a:avLst/>
          </a:prstGeom>
          <a:solidFill>
            <a:srgbClr val="FFC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248E09-AA35-03C7-C48D-91C2A797C0F8}"/>
              </a:ext>
            </a:extLst>
          </p:cNvPr>
          <p:cNvSpPr/>
          <p:nvPr/>
        </p:nvSpPr>
        <p:spPr>
          <a:xfrm>
            <a:off x="4194475" y="3423499"/>
            <a:ext cx="692194" cy="169112"/>
          </a:xfrm>
          <a:prstGeom prst="rect">
            <a:avLst/>
          </a:prstGeom>
          <a:solidFill>
            <a:srgbClr val="FFC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E27C417-EE26-4A7E-5681-E3731D14A175}"/>
              </a:ext>
            </a:extLst>
          </p:cNvPr>
          <p:cNvSpPr/>
          <p:nvPr/>
        </p:nvSpPr>
        <p:spPr>
          <a:xfrm>
            <a:off x="7206558" y="2815628"/>
            <a:ext cx="4879818" cy="497940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83EDFC-2CC3-2A9B-BF33-AD83F84D8E11}"/>
              </a:ext>
            </a:extLst>
          </p:cNvPr>
          <p:cNvSpPr txBox="1"/>
          <p:nvPr/>
        </p:nvSpPr>
        <p:spPr>
          <a:xfrm>
            <a:off x="7136360" y="365501"/>
            <a:ext cx="4950016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/>
              <a:t>Once made, the chart can be copied, exported as .html, or published (for free) on </a:t>
            </a:r>
            <a:r>
              <a:rPr lang="en-US" sz="3600" dirty="0" err="1"/>
              <a:t>RPubs</a:t>
            </a:r>
            <a:r>
              <a:rPr lang="en-US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1296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6C7788-A0B4-D749-726B-28FAA96500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1D3909-F707-7533-D73F-A436B056AE6D}"/>
              </a:ext>
            </a:extLst>
          </p:cNvPr>
          <p:cNvSpPr txBox="1"/>
          <p:nvPr/>
        </p:nvSpPr>
        <p:spPr>
          <a:xfrm>
            <a:off x="1611517" y="2274837"/>
            <a:ext cx="8401615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/>
              <a:t>Here’s what the script looks like in action …</a:t>
            </a:r>
          </a:p>
          <a:p>
            <a:endParaRPr lang="en-US" sz="3600" dirty="0"/>
          </a:p>
          <a:p>
            <a:pPr algn="ctr"/>
            <a:r>
              <a:rPr lang="en-US" sz="3600" i="1" dirty="0"/>
              <a:t>Video also at:</a:t>
            </a:r>
          </a:p>
          <a:p>
            <a:pPr algn="ctr"/>
            <a:r>
              <a:rPr lang="en-US" sz="3600" dirty="0"/>
              <a:t>drkblake.com/dive-headfirst-into-r</a:t>
            </a:r>
          </a:p>
        </p:txBody>
      </p:sp>
    </p:spTree>
    <p:extLst>
      <p:ext uri="{BB962C8B-B14F-4D97-AF65-F5344CB8AC3E}">
        <p14:creationId xmlns:p14="http://schemas.microsoft.com/office/powerpoint/2010/main" val="1121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789603-9ADC-9884-3766-3902F543D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3870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F86D30-3EA2-3B34-B345-62812A85B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4"/>
            <a:ext cx="12192000" cy="685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94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A3A54C-E99F-63A6-90D0-54EFB7A826BA}"/>
              </a:ext>
            </a:extLst>
          </p:cNvPr>
          <p:cNvSpPr txBox="1"/>
          <p:nvPr/>
        </p:nvSpPr>
        <p:spPr>
          <a:xfrm>
            <a:off x="742222" y="1866473"/>
            <a:ext cx="104967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1000" marR="381000" rtl="0">
              <a:spcBef>
                <a:spcPts val="1200"/>
              </a:spcBef>
              <a:spcAft>
                <a:spcPts val="1200"/>
              </a:spcAft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If R is the engine and bare bones of your car, then RStudio is like </a:t>
            </a:r>
            <a:r>
              <a:rPr lang="en-US" sz="24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rest of the car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The engine is super critical part of your car. But in order to make things properly functional, you need to have a steering wheel, comfy seats, a radio, rear and side view mirrors, storage, and seatbelts.</a:t>
            </a:r>
            <a:endParaRPr lang="en-US" sz="2400" b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</a:t>
            </a:r>
          </a:p>
          <a:p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RMarkdown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for Scientists </a:t>
            </a:r>
            <a:r>
              <a:rPr lang="en-US" sz="24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Nicholas Tierney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7278F7-467D-E890-88A1-D5F71FF196EA}"/>
              </a:ext>
            </a:extLst>
          </p:cNvPr>
          <p:cNvSpPr txBox="1"/>
          <p:nvPr/>
        </p:nvSpPr>
        <p:spPr>
          <a:xfrm>
            <a:off x="464695" y="284813"/>
            <a:ext cx="30524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Impact" panose="020B0806030902050204" pitchFamily="34" charset="0"/>
              </a:rPr>
              <a:t>R &amp; RStudio</a:t>
            </a:r>
          </a:p>
        </p:txBody>
      </p:sp>
    </p:spTree>
    <p:extLst>
      <p:ext uri="{BB962C8B-B14F-4D97-AF65-F5344CB8AC3E}">
        <p14:creationId xmlns:p14="http://schemas.microsoft.com/office/powerpoint/2010/main" val="35620166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D7278F7-467D-E890-88A1-D5F71FF196EA}"/>
              </a:ext>
            </a:extLst>
          </p:cNvPr>
          <p:cNvSpPr txBox="1"/>
          <p:nvPr/>
        </p:nvSpPr>
        <p:spPr>
          <a:xfrm>
            <a:off x="464695" y="284813"/>
            <a:ext cx="30524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Impact" panose="020B0806030902050204" pitchFamily="34" charset="0"/>
              </a:rPr>
              <a:t>R &amp; RStudio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14FAB45-D351-8C5D-C9A2-64463AF393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01"/>
          <a:stretch/>
        </p:blipFill>
        <p:spPr bwMode="auto">
          <a:xfrm>
            <a:off x="866324" y="1520073"/>
            <a:ext cx="4349139" cy="4378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3AF823-5F4B-62EF-DC54-6E2A8EEF2E24}"/>
              </a:ext>
            </a:extLst>
          </p:cNvPr>
          <p:cNvSpPr txBox="1"/>
          <p:nvPr/>
        </p:nvSpPr>
        <p:spPr>
          <a:xfrm>
            <a:off x="2276128" y="5958551"/>
            <a:ext cx="15301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 interface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BF8FA1AB-347A-123F-760B-3A3643CEAF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5" b="1509"/>
          <a:stretch/>
        </p:blipFill>
        <p:spPr bwMode="auto">
          <a:xfrm>
            <a:off x="5520264" y="1520073"/>
            <a:ext cx="5767506" cy="437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F191A0-449A-1F6D-7F51-81D76369C9E6}"/>
              </a:ext>
            </a:extLst>
          </p:cNvPr>
          <p:cNvSpPr txBox="1"/>
          <p:nvPr/>
        </p:nvSpPr>
        <p:spPr>
          <a:xfrm>
            <a:off x="7699758" y="5958551"/>
            <a:ext cx="2326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RStudio interface</a:t>
            </a:r>
          </a:p>
        </p:txBody>
      </p:sp>
    </p:spTree>
    <p:extLst>
      <p:ext uri="{BB962C8B-B14F-4D97-AF65-F5344CB8AC3E}">
        <p14:creationId xmlns:p14="http://schemas.microsoft.com/office/powerpoint/2010/main" val="40005480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7172669-5E43-8631-FCAE-DBEA84D80B32}"/>
              </a:ext>
            </a:extLst>
          </p:cNvPr>
          <p:cNvSpPr txBox="1"/>
          <p:nvPr/>
        </p:nvSpPr>
        <p:spPr>
          <a:xfrm>
            <a:off x="464695" y="250946"/>
            <a:ext cx="26388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Impact" panose="020B0806030902050204" pitchFamily="34" charset="0"/>
              </a:rPr>
              <a:t>Packages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58EC2E-EB82-C4D7-A6A7-907843824093}"/>
              </a:ext>
            </a:extLst>
          </p:cNvPr>
          <p:cNvSpPr txBox="1"/>
          <p:nvPr/>
        </p:nvSpPr>
        <p:spPr>
          <a:xfrm>
            <a:off x="812799" y="1905506"/>
            <a:ext cx="635564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u="none" strike="noStrike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 R package is a collection of functions, data, and documentation that extends the capabilities of base R.</a:t>
            </a:r>
          </a:p>
          <a:p>
            <a:endParaRPr lang="en-US" sz="2400" dirty="0">
              <a:solidFill>
                <a:srgbClr val="21252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0" i="0" u="none" strike="noStrike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packages installed are not loaded by default.</a:t>
            </a:r>
          </a:p>
          <a:p>
            <a:endParaRPr lang="en-US" sz="2400" dirty="0">
              <a:solidFill>
                <a:srgbClr val="21252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rgbClr val="2125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will not be able to use the functions, objects, and help files in a package until you load it.</a:t>
            </a:r>
          </a:p>
        </p:txBody>
      </p:sp>
      <p:pic>
        <p:nvPicPr>
          <p:cNvPr id="7172" name="Picture 4" descr="Refurbished iPhone 12 128GB - White (Unlocked) - Apple">
            <a:extLst>
              <a:ext uri="{FF2B5EF4-FFF2-40B4-BE49-F238E27FC236}">
                <a16:creationId xmlns:a16="http://schemas.microsoft.com/office/drawing/2014/main" id="{C9F514EA-DF82-698C-3A8D-7AA019CF8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689" y="1503027"/>
            <a:ext cx="1872105" cy="1872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100 Best Apps for iPhone and Android">
            <a:extLst>
              <a:ext uri="{FF2B5EF4-FFF2-40B4-BE49-F238E27FC236}">
                <a16:creationId xmlns:a16="http://schemas.microsoft.com/office/drawing/2014/main" id="{233C9311-BD3A-1F9C-945C-55D2E1083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2844" y="4016441"/>
            <a:ext cx="2496140" cy="1872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A6838A-60A5-AD45-6F5C-EEB2D52F580C}"/>
              </a:ext>
            </a:extLst>
          </p:cNvPr>
          <p:cNvSpPr txBox="1"/>
          <p:nvPr/>
        </p:nvSpPr>
        <p:spPr>
          <a:xfrm>
            <a:off x="9072891" y="3337011"/>
            <a:ext cx="309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F14F09-66BD-0B1C-EEBB-885D378F6E83}"/>
              </a:ext>
            </a:extLst>
          </p:cNvPr>
          <p:cNvSpPr txBox="1"/>
          <p:nvPr/>
        </p:nvSpPr>
        <p:spPr>
          <a:xfrm>
            <a:off x="8706092" y="6013978"/>
            <a:ext cx="1352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 packages</a:t>
            </a:r>
          </a:p>
        </p:txBody>
      </p:sp>
    </p:spTree>
    <p:extLst>
      <p:ext uri="{BB962C8B-B14F-4D97-AF65-F5344CB8AC3E}">
        <p14:creationId xmlns:p14="http://schemas.microsoft.com/office/powerpoint/2010/main" val="21297659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7172669-5E43-8631-FCAE-DBEA84D80B32}"/>
              </a:ext>
            </a:extLst>
          </p:cNvPr>
          <p:cNvSpPr txBox="1"/>
          <p:nvPr/>
        </p:nvSpPr>
        <p:spPr>
          <a:xfrm>
            <a:off x="464695" y="250946"/>
            <a:ext cx="26388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Impact" panose="020B0806030902050204" pitchFamily="34" charset="0"/>
              </a:rPr>
              <a:t>Packages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810926-E74B-A958-4AF0-5E027E69EF94}"/>
              </a:ext>
            </a:extLst>
          </p:cNvPr>
          <p:cNvSpPr txBox="1"/>
          <p:nvPr/>
        </p:nvSpPr>
        <p:spPr>
          <a:xfrm>
            <a:off x="75812" y="1401454"/>
            <a:ext cx="11737815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 err="1"/>
              <a:t>tidyverse</a:t>
            </a:r>
            <a:r>
              <a:rPr lang="en-US" sz="2000" b="1" dirty="0"/>
              <a:t>: </a:t>
            </a:r>
            <a:r>
              <a:rPr lang="en-US" sz="2000" dirty="0"/>
              <a:t>include all the packages required in the data science workflow, ranging from data exploration to data visualization.</a:t>
            </a:r>
            <a:endParaRPr lang="en-US" sz="2000" b="1" dirty="0"/>
          </a:p>
          <a:p>
            <a:pPr marL="1257300" lvl="2" indent="-342900" fontAlgn="base">
              <a:buFont typeface="Wingdings" pitchFamily="2" charset="2"/>
              <a:buChar char="Ø"/>
            </a:pPr>
            <a:r>
              <a:rPr lang="en-US" sz="2000" b="0" i="0" dirty="0">
                <a:effectLst/>
                <a:cs typeface="Times New Roman" panose="02020603050405020304" pitchFamily="18" charset="0"/>
              </a:rPr>
              <a:t>Data Visualization and Exploration: ggplot2</a:t>
            </a:r>
          </a:p>
          <a:p>
            <a:pPr marL="1257300" lvl="2" indent="-342900" fontAlgn="base">
              <a:buFont typeface="Wingdings" pitchFamily="2" charset="2"/>
              <a:buChar char="Ø"/>
            </a:pPr>
            <a:r>
              <a:rPr lang="en-US" sz="2000" b="0" i="0" dirty="0">
                <a:effectLst/>
                <a:cs typeface="Times New Roman" panose="02020603050405020304" pitchFamily="18" charset="0"/>
              </a:rPr>
              <a:t>Data Wrangling and Transformation: </a:t>
            </a:r>
            <a:r>
              <a:rPr lang="en-US" sz="2000" b="0" i="0" dirty="0" err="1">
                <a:effectLst/>
                <a:cs typeface="Times New Roman" panose="02020603050405020304" pitchFamily="18" charset="0"/>
              </a:rPr>
              <a:t>dplyr</a:t>
            </a:r>
            <a:r>
              <a:rPr lang="en-US" sz="2000" dirty="0">
                <a:cs typeface="Times New Roman" panose="02020603050405020304" pitchFamily="18" charset="0"/>
              </a:rPr>
              <a:t>, </a:t>
            </a:r>
            <a:r>
              <a:rPr lang="en-US" sz="2000" b="0" i="0" dirty="0" err="1">
                <a:effectLst/>
                <a:cs typeface="Times New Roman" panose="02020603050405020304" pitchFamily="18" charset="0"/>
              </a:rPr>
              <a:t>tidyr</a:t>
            </a:r>
            <a:r>
              <a:rPr lang="en-US" sz="2000" b="0" i="0" dirty="0">
                <a:effectLst/>
                <a:cs typeface="Times New Roman" panose="02020603050405020304" pitchFamily="18" charset="0"/>
              </a:rPr>
              <a:t>,</a:t>
            </a:r>
            <a:r>
              <a:rPr lang="en-US" sz="2000" dirty="0"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effectLst/>
                <a:cs typeface="Times New Roman" panose="02020603050405020304" pitchFamily="18" charset="0"/>
              </a:rPr>
              <a:t>stringr</a:t>
            </a:r>
            <a:r>
              <a:rPr lang="en-US" sz="2000" dirty="0">
                <a:cs typeface="Times New Roman" panose="02020603050405020304" pitchFamily="18" charset="0"/>
              </a:rPr>
              <a:t>, </a:t>
            </a:r>
            <a:r>
              <a:rPr lang="en-US" sz="2000" b="0" i="0" dirty="0" err="1">
                <a:effectLst/>
                <a:cs typeface="Times New Roman" panose="02020603050405020304" pitchFamily="18" charset="0"/>
              </a:rPr>
              <a:t>forcats</a:t>
            </a:r>
            <a:endParaRPr lang="en-US" sz="2000" b="0" i="0" dirty="0">
              <a:effectLst/>
              <a:cs typeface="Times New Roman" panose="02020603050405020304" pitchFamily="18" charset="0"/>
            </a:endParaRPr>
          </a:p>
          <a:p>
            <a:pPr marL="1257300" lvl="2" indent="-342900" fontAlgn="base">
              <a:buFont typeface="Wingdings" pitchFamily="2" charset="2"/>
              <a:buChar char="Ø"/>
            </a:pPr>
            <a:r>
              <a:rPr lang="en-US" sz="2000" b="0" i="0" dirty="0">
                <a:effectLst/>
                <a:cs typeface="Times New Roman" panose="02020603050405020304" pitchFamily="18" charset="0"/>
              </a:rPr>
              <a:t>Data Import and Management: </a:t>
            </a:r>
            <a:r>
              <a:rPr lang="en-US" sz="2000" b="0" i="0" dirty="0" err="1">
                <a:effectLst/>
                <a:cs typeface="Times New Roman" panose="02020603050405020304" pitchFamily="18" charset="0"/>
              </a:rPr>
              <a:t>tibble</a:t>
            </a:r>
            <a:r>
              <a:rPr lang="en-US" sz="2000" dirty="0">
                <a:cs typeface="Times New Roman" panose="02020603050405020304" pitchFamily="18" charset="0"/>
              </a:rPr>
              <a:t>, </a:t>
            </a:r>
            <a:r>
              <a:rPr lang="en-US" sz="2000" b="0" i="0" dirty="0" err="1">
                <a:effectLst/>
                <a:cs typeface="Times New Roman" panose="02020603050405020304" pitchFamily="18" charset="0"/>
              </a:rPr>
              <a:t>readr</a:t>
            </a:r>
            <a:endParaRPr lang="en-US" sz="2000" b="0" i="0" dirty="0">
              <a:effectLst/>
              <a:cs typeface="Times New Roman" panose="02020603050405020304" pitchFamily="18" charset="0"/>
            </a:endParaRPr>
          </a:p>
          <a:p>
            <a:pPr marL="1257300" lvl="2" indent="-342900" fontAlgn="base">
              <a:buFont typeface="Wingdings" pitchFamily="2" charset="2"/>
              <a:buChar char="Ø"/>
            </a:pPr>
            <a:r>
              <a:rPr lang="en-US" sz="2000" b="0" i="0" dirty="0">
                <a:effectLst/>
                <a:cs typeface="Times New Roman" panose="02020603050405020304" pitchFamily="18" charset="0"/>
              </a:rPr>
              <a:t>Functional Programming: purr</a:t>
            </a:r>
          </a:p>
          <a:p>
            <a:pPr marL="1257300" lvl="2" indent="-342900" fontAlgn="base">
              <a:buFont typeface="Wingdings" pitchFamily="2" charset="2"/>
              <a:buChar char="Ø"/>
            </a:pPr>
            <a:endParaRPr lang="en-US" sz="2000" b="0" i="0" dirty="0">
              <a:effectLst/>
              <a:cs typeface="Times New Roman" panose="02020603050405020304" pitchFamily="18" charset="0"/>
            </a:endParaRP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en-US" sz="2000" b="1" dirty="0" err="1"/>
              <a:t>lubridate</a:t>
            </a:r>
            <a:r>
              <a:rPr lang="en-US" sz="2000" dirty="0"/>
              <a:t>: helps users to easily manipulate date and time data. It provides tools for parsing, formatting and manipulating dates and times.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en-US" sz="2000" b="1" dirty="0" err="1"/>
              <a:t>rtweet</a:t>
            </a:r>
            <a:r>
              <a:rPr lang="en-US" sz="2000" b="1" dirty="0"/>
              <a:t>: </a:t>
            </a:r>
            <a:r>
              <a:rPr lang="en-US" sz="2000" dirty="0"/>
              <a:t>collect and organize Twitter data via Twitter’s REST and stream API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en-US" sz="2000" b="1" dirty="0" err="1"/>
              <a:t>plotly</a:t>
            </a:r>
            <a:r>
              <a:rPr lang="en-US" sz="2000" dirty="0"/>
              <a:t>: creating interactive web-based graphs via the open source JavaScript graphing library </a:t>
            </a:r>
            <a:r>
              <a:rPr lang="en-US" sz="2000" dirty="0" err="1"/>
              <a:t>plotly</a:t>
            </a:r>
            <a:r>
              <a:rPr lang="en-US" sz="2000" dirty="0"/>
              <a:t>. </a:t>
            </a:r>
            <a:r>
              <a:rPr lang="en-US" sz="2000" dirty="0" err="1"/>
              <a:t>js</a:t>
            </a:r>
            <a:endParaRPr lang="en-US" sz="2000" dirty="0"/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800100" lvl="1" indent="-342900" fontAlgn="base">
              <a:buFont typeface="Wingdings" pitchFamily="2" charset="2"/>
              <a:buChar char="Ø"/>
            </a:pPr>
            <a:endParaRPr lang="en-US" sz="2000" b="0" i="0" dirty="0">
              <a:effectLst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5ED624-BE66-842C-62A8-F4A6060A26AA}"/>
              </a:ext>
            </a:extLst>
          </p:cNvPr>
          <p:cNvSpPr txBox="1"/>
          <p:nvPr/>
        </p:nvSpPr>
        <p:spPr>
          <a:xfrm>
            <a:off x="725213" y="6548791"/>
            <a:ext cx="66293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https://</a:t>
            </a:r>
            <a:r>
              <a:rPr lang="en-US" sz="1400" dirty="0" err="1"/>
              <a:t>www.geeksforgeeks.org</a:t>
            </a:r>
            <a:r>
              <a:rPr lang="en-US" sz="1400" dirty="0"/>
              <a:t>/what-are-the-</a:t>
            </a:r>
            <a:r>
              <a:rPr lang="en-US" sz="1400" dirty="0" err="1"/>
              <a:t>tidyverse</a:t>
            </a:r>
            <a:r>
              <a:rPr lang="en-US" sz="1400" dirty="0"/>
              <a:t>-packages-in-r-language/</a:t>
            </a:r>
          </a:p>
        </p:txBody>
      </p:sp>
    </p:spTree>
    <p:extLst>
      <p:ext uri="{BB962C8B-B14F-4D97-AF65-F5344CB8AC3E}">
        <p14:creationId xmlns:p14="http://schemas.microsoft.com/office/powerpoint/2010/main" val="37387620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4F74432-0119-5117-BE2D-DCD25FE0E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738" y="1576201"/>
            <a:ext cx="3183848" cy="4780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E2A5C42-B05A-2DD2-A8B0-2DFA0364FB8E}"/>
              </a:ext>
            </a:extLst>
          </p:cNvPr>
          <p:cNvSpPr txBox="1"/>
          <p:nvPr/>
        </p:nvSpPr>
        <p:spPr>
          <a:xfrm>
            <a:off x="464695" y="284813"/>
            <a:ext cx="28857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Impact" panose="020B0806030902050204" pitchFamily="34" charset="0"/>
              </a:rPr>
              <a:t>Resources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FC4A1F-5809-58C1-FD02-D308F672D082}"/>
              </a:ext>
            </a:extLst>
          </p:cNvPr>
          <p:cNvSpPr txBox="1"/>
          <p:nvPr/>
        </p:nvSpPr>
        <p:spPr>
          <a:xfrm>
            <a:off x="5145389" y="1888985"/>
            <a:ext cx="609600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https://posit.cloud/</a:t>
            </a:r>
          </a:p>
          <a:p>
            <a:endParaRPr lang="en-US" sz="2400" dirty="0"/>
          </a:p>
          <a:p>
            <a:r>
              <a:rPr lang="en-US" sz="2400" dirty="0"/>
              <a:t>Learning statistics with R - </a:t>
            </a:r>
            <a:r>
              <a:rPr lang="en-US" sz="2400" dirty="0">
                <a:hlinkClick r:id="rId4"/>
              </a:rPr>
              <a:t>https://learningstatisticswithr.com/book/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R for Data Science - </a:t>
            </a:r>
            <a:r>
              <a:rPr lang="en-US" sz="2400" dirty="0">
                <a:hlinkClick r:id="rId5"/>
              </a:rPr>
              <a:t>https://r4ds.had.co.nz/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Data Visualization - </a:t>
            </a:r>
            <a:r>
              <a:rPr lang="en-US" sz="2400" dirty="0">
                <a:hlinkClick r:id="rId6"/>
              </a:rPr>
              <a:t>https://socviz.co/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https://www. </a:t>
            </a:r>
            <a:r>
              <a:rPr lang="en-US" sz="2400" dirty="0" err="1"/>
              <a:t>geeksforgeeksorg</a:t>
            </a:r>
            <a:r>
              <a:rPr lang="en-US" sz="2400" dirty="0"/>
              <a:t>/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488957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1398</TotalTime>
  <Words>1306</Words>
  <Application>Microsoft Office PowerPoint</Application>
  <PresentationFormat>Widescreen</PresentationFormat>
  <Paragraphs>139</Paragraphs>
  <Slides>48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5" baseType="lpstr">
      <vt:lpstr>Arial</vt:lpstr>
      <vt:lpstr>Calibri</vt:lpstr>
      <vt:lpstr>Calibri Light</vt:lpstr>
      <vt:lpstr>Courier New</vt:lpstr>
      <vt:lpstr>Impact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 Blake</dc:creator>
  <cp:lastModifiedBy>Ken Blake</cp:lastModifiedBy>
  <cp:revision>18</cp:revision>
  <dcterms:created xsi:type="dcterms:W3CDTF">2023-02-25T20:59:53Z</dcterms:created>
  <dcterms:modified xsi:type="dcterms:W3CDTF">2023-03-02T03:44:37Z</dcterms:modified>
</cp:coreProperties>
</file>